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7"/>
  </p:notesMasterIdLst>
  <p:handoutMasterIdLst>
    <p:handoutMasterId r:id="rId58"/>
  </p:handoutMasterIdLst>
  <p:sldIdLst>
    <p:sldId id="316" r:id="rId2"/>
    <p:sldId id="328" r:id="rId3"/>
    <p:sldId id="272" r:id="rId4"/>
    <p:sldId id="298" r:id="rId5"/>
    <p:sldId id="257" r:id="rId6"/>
    <p:sldId id="287" r:id="rId7"/>
    <p:sldId id="260" r:id="rId8"/>
    <p:sldId id="263" r:id="rId9"/>
    <p:sldId id="261" r:id="rId10"/>
    <p:sldId id="300" r:id="rId11"/>
    <p:sldId id="301" r:id="rId12"/>
    <p:sldId id="302" r:id="rId13"/>
    <p:sldId id="303" r:id="rId14"/>
    <p:sldId id="277" r:id="rId15"/>
    <p:sldId id="262" r:id="rId16"/>
    <p:sldId id="304" r:id="rId17"/>
    <p:sldId id="306" r:id="rId18"/>
    <p:sldId id="259" r:id="rId19"/>
    <p:sldId id="278" r:id="rId20"/>
    <p:sldId id="273" r:id="rId21"/>
    <p:sldId id="305" r:id="rId22"/>
    <p:sldId id="267" r:id="rId23"/>
    <p:sldId id="265" r:id="rId24"/>
    <p:sldId id="276" r:id="rId25"/>
    <p:sldId id="290" r:id="rId26"/>
    <p:sldId id="308" r:id="rId27"/>
    <p:sldId id="317" r:id="rId28"/>
    <p:sldId id="269" r:id="rId29"/>
    <p:sldId id="268" r:id="rId30"/>
    <p:sldId id="284" r:id="rId31"/>
    <p:sldId id="280" r:id="rId32"/>
    <p:sldId id="307" r:id="rId33"/>
    <p:sldId id="312" r:id="rId34"/>
    <p:sldId id="315" r:id="rId35"/>
    <p:sldId id="313" r:id="rId36"/>
    <p:sldId id="299" r:id="rId37"/>
    <p:sldId id="296" r:id="rId38"/>
    <p:sldId id="286" r:id="rId39"/>
    <p:sldId id="288" r:id="rId40"/>
    <p:sldId id="289" r:id="rId41"/>
    <p:sldId id="314" r:id="rId42"/>
    <p:sldId id="318" r:id="rId43"/>
    <p:sldId id="293" r:id="rId44"/>
    <p:sldId id="292" r:id="rId45"/>
    <p:sldId id="294" r:id="rId46"/>
    <p:sldId id="295" r:id="rId47"/>
    <p:sldId id="319" r:id="rId48"/>
    <p:sldId id="320" r:id="rId49"/>
    <p:sldId id="321" r:id="rId50"/>
    <p:sldId id="322" r:id="rId51"/>
    <p:sldId id="323" r:id="rId52"/>
    <p:sldId id="324" r:id="rId53"/>
    <p:sldId id="325" r:id="rId54"/>
    <p:sldId id="326" r:id="rId55"/>
    <p:sldId id="32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D9BAFD"/>
    <a:srgbClr val="5941A1"/>
    <a:srgbClr val="9933FF"/>
    <a:srgbClr val="CC99FF"/>
    <a:srgbClr val="9878F5"/>
    <a:srgbClr val="B997FB"/>
    <a:srgbClr val="F6D3F1"/>
    <a:srgbClr val="26262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72"/>
      </p:cViewPr>
      <p:guideLst>
        <p:guide orient="horz" pos="2160"/>
        <p:guide pos="383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BAB341-D167-48AB-B38E-FD214EA01D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1D6DE7-FCD4-440B-93BF-2AC4F3C38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8530B7-6BEE-4EBE-85BC-A31F896B1805}" type="datetimeFigureOut">
              <a:rPr lang="en-US" smtClean="0"/>
              <a:t>12/17/2019</a:t>
            </a:fld>
            <a:endParaRPr lang="en-US"/>
          </a:p>
        </p:txBody>
      </p:sp>
      <p:sp>
        <p:nvSpPr>
          <p:cNvPr id="4" name="Footer Placeholder 3">
            <a:extLst>
              <a:ext uri="{FF2B5EF4-FFF2-40B4-BE49-F238E27FC236}">
                <a16:creationId xmlns:a16="http://schemas.microsoft.com/office/drawing/2014/main" id="{DD0744B0-5DBA-4886-8072-F8688AA707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984ABF-2805-44D6-BA37-07587B0934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3AF0BA-2BA7-4FA9-957E-7430A65CB1E4}" type="slidenum">
              <a:rPr lang="en-US" smtClean="0"/>
              <a:t>‹#›</a:t>
            </a:fld>
            <a:endParaRPr lang="en-US"/>
          </a:p>
        </p:txBody>
      </p:sp>
    </p:spTree>
    <p:extLst>
      <p:ext uri="{BB962C8B-B14F-4D97-AF65-F5344CB8AC3E}">
        <p14:creationId xmlns:p14="http://schemas.microsoft.com/office/powerpoint/2010/main" val="2715804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1EEE7-EF14-4B5E-9FA6-1DBC8F2973CC}" type="datetimeFigureOut">
              <a:rPr lang="zh-CN" altLang="en-US" smtClean="0"/>
              <a:t>2019/12/17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E56D6-0CE7-4080-AC7F-4B277B157C75}"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a:t>
            </a:fld>
            <a:endParaRPr lang="zh-CN" altLang="en-US"/>
          </a:p>
        </p:txBody>
      </p:sp>
    </p:spTree>
    <p:extLst>
      <p:ext uri="{BB962C8B-B14F-4D97-AF65-F5344CB8AC3E}">
        <p14:creationId xmlns:p14="http://schemas.microsoft.com/office/powerpoint/2010/main" val="311976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11</a:t>
            </a:fld>
            <a:endParaRPr lang="zh-CN" altLang="en-US"/>
          </a:p>
        </p:txBody>
      </p:sp>
    </p:spTree>
    <p:extLst>
      <p:ext uri="{BB962C8B-B14F-4D97-AF65-F5344CB8AC3E}">
        <p14:creationId xmlns:p14="http://schemas.microsoft.com/office/powerpoint/2010/main" val="285847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12</a:t>
            </a:fld>
            <a:endParaRPr lang="zh-CN" altLang="en-US"/>
          </a:p>
        </p:txBody>
      </p:sp>
    </p:spTree>
    <p:extLst>
      <p:ext uri="{BB962C8B-B14F-4D97-AF65-F5344CB8AC3E}">
        <p14:creationId xmlns:p14="http://schemas.microsoft.com/office/powerpoint/2010/main" val="291377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13</a:t>
            </a:fld>
            <a:endParaRPr lang="zh-CN" altLang="en-US"/>
          </a:p>
        </p:txBody>
      </p:sp>
    </p:spTree>
    <p:extLst>
      <p:ext uri="{BB962C8B-B14F-4D97-AF65-F5344CB8AC3E}">
        <p14:creationId xmlns:p14="http://schemas.microsoft.com/office/powerpoint/2010/main" val="407175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16</a:t>
            </a:fld>
            <a:endParaRPr lang="zh-CN" altLang="en-US"/>
          </a:p>
        </p:txBody>
      </p:sp>
    </p:spTree>
    <p:extLst>
      <p:ext uri="{BB962C8B-B14F-4D97-AF65-F5344CB8AC3E}">
        <p14:creationId xmlns:p14="http://schemas.microsoft.com/office/powerpoint/2010/main" val="1155760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17</a:t>
            </a:fld>
            <a:endParaRPr lang="zh-CN" altLang="en-US"/>
          </a:p>
        </p:txBody>
      </p:sp>
    </p:spTree>
    <p:extLst>
      <p:ext uri="{BB962C8B-B14F-4D97-AF65-F5344CB8AC3E}">
        <p14:creationId xmlns:p14="http://schemas.microsoft.com/office/powerpoint/2010/main" val="193619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21</a:t>
            </a:fld>
            <a:endParaRPr lang="zh-CN" altLang="en-US"/>
          </a:p>
        </p:txBody>
      </p:sp>
    </p:spTree>
    <p:extLst>
      <p:ext uri="{BB962C8B-B14F-4D97-AF65-F5344CB8AC3E}">
        <p14:creationId xmlns:p14="http://schemas.microsoft.com/office/powerpoint/2010/main" val="212541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26</a:t>
            </a:fld>
            <a:endParaRPr lang="zh-CN" altLang="en-US"/>
          </a:p>
        </p:txBody>
      </p:sp>
    </p:spTree>
    <p:extLst>
      <p:ext uri="{BB962C8B-B14F-4D97-AF65-F5344CB8AC3E}">
        <p14:creationId xmlns:p14="http://schemas.microsoft.com/office/powerpoint/2010/main" val="3217114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27</a:t>
            </a:fld>
            <a:endParaRPr lang="zh-CN" altLang="en-US"/>
          </a:p>
        </p:txBody>
      </p:sp>
    </p:spTree>
    <p:extLst>
      <p:ext uri="{BB962C8B-B14F-4D97-AF65-F5344CB8AC3E}">
        <p14:creationId xmlns:p14="http://schemas.microsoft.com/office/powerpoint/2010/main" val="3632005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4</a:t>
            </a:fld>
            <a:endParaRPr lang="zh-CN" altLang="en-US"/>
          </a:p>
        </p:txBody>
      </p:sp>
    </p:spTree>
    <p:extLst>
      <p:ext uri="{BB962C8B-B14F-4D97-AF65-F5344CB8AC3E}">
        <p14:creationId xmlns:p14="http://schemas.microsoft.com/office/powerpoint/2010/main" val="1552130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32</a:t>
            </a:fld>
            <a:endParaRPr lang="zh-CN" altLang="en-US"/>
          </a:p>
        </p:txBody>
      </p:sp>
    </p:spTree>
    <p:extLst>
      <p:ext uri="{BB962C8B-B14F-4D97-AF65-F5344CB8AC3E}">
        <p14:creationId xmlns:p14="http://schemas.microsoft.com/office/powerpoint/2010/main" val="1240617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672309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860912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30390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47</a:t>
            </a:fld>
            <a:endParaRPr lang="zh-CN" altLang="en-US"/>
          </a:p>
        </p:txBody>
      </p:sp>
    </p:spTree>
    <p:extLst>
      <p:ext uri="{BB962C8B-B14F-4D97-AF65-F5344CB8AC3E}">
        <p14:creationId xmlns:p14="http://schemas.microsoft.com/office/powerpoint/2010/main" val="75911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48</a:t>
            </a:fld>
            <a:endParaRPr lang="zh-CN" altLang="en-US"/>
          </a:p>
        </p:txBody>
      </p:sp>
    </p:spTree>
    <p:extLst>
      <p:ext uri="{BB962C8B-B14F-4D97-AF65-F5344CB8AC3E}">
        <p14:creationId xmlns:p14="http://schemas.microsoft.com/office/powerpoint/2010/main" val="1418613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49</a:t>
            </a:fld>
            <a:endParaRPr lang="zh-CN" altLang="en-US"/>
          </a:p>
        </p:txBody>
      </p:sp>
    </p:spTree>
    <p:extLst>
      <p:ext uri="{BB962C8B-B14F-4D97-AF65-F5344CB8AC3E}">
        <p14:creationId xmlns:p14="http://schemas.microsoft.com/office/powerpoint/2010/main" val="224244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50</a:t>
            </a:fld>
            <a:endParaRPr lang="zh-CN" altLang="en-US"/>
          </a:p>
        </p:txBody>
      </p:sp>
    </p:spTree>
    <p:extLst>
      <p:ext uri="{BB962C8B-B14F-4D97-AF65-F5344CB8AC3E}">
        <p14:creationId xmlns:p14="http://schemas.microsoft.com/office/powerpoint/2010/main" val="2417612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51</a:t>
            </a:fld>
            <a:endParaRPr lang="zh-CN" altLang="en-US"/>
          </a:p>
        </p:txBody>
      </p:sp>
    </p:spTree>
    <p:extLst>
      <p:ext uri="{BB962C8B-B14F-4D97-AF65-F5344CB8AC3E}">
        <p14:creationId xmlns:p14="http://schemas.microsoft.com/office/powerpoint/2010/main" val="1515405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52</a:t>
            </a:fld>
            <a:endParaRPr lang="zh-CN" altLang="en-US"/>
          </a:p>
        </p:txBody>
      </p:sp>
    </p:spTree>
    <p:extLst>
      <p:ext uri="{BB962C8B-B14F-4D97-AF65-F5344CB8AC3E}">
        <p14:creationId xmlns:p14="http://schemas.microsoft.com/office/powerpoint/2010/main" val="1320863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53</a:t>
            </a:fld>
            <a:endParaRPr lang="zh-CN" altLang="en-US"/>
          </a:p>
        </p:txBody>
      </p:sp>
    </p:spTree>
    <p:extLst>
      <p:ext uri="{BB962C8B-B14F-4D97-AF65-F5344CB8AC3E}">
        <p14:creationId xmlns:p14="http://schemas.microsoft.com/office/powerpoint/2010/main" val="2247039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54</a:t>
            </a:fld>
            <a:endParaRPr lang="zh-CN" altLang="en-US"/>
          </a:p>
        </p:txBody>
      </p:sp>
    </p:spTree>
    <p:extLst>
      <p:ext uri="{BB962C8B-B14F-4D97-AF65-F5344CB8AC3E}">
        <p14:creationId xmlns:p14="http://schemas.microsoft.com/office/powerpoint/2010/main" val="42132779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55</a:t>
            </a:fld>
            <a:endParaRPr lang="zh-CN" altLang="en-US"/>
          </a:p>
        </p:txBody>
      </p:sp>
    </p:spTree>
    <p:extLst>
      <p:ext uri="{BB962C8B-B14F-4D97-AF65-F5344CB8AC3E}">
        <p14:creationId xmlns:p14="http://schemas.microsoft.com/office/powerpoint/2010/main" val="3065565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t>10</a:t>
            </a:fld>
            <a:endParaRPr lang="zh-CN" altLang="en-US"/>
          </a:p>
        </p:txBody>
      </p:sp>
    </p:spTree>
    <p:extLst>
      <p:ext uri="{BB962C8B-B14F-4D97-AF65-F5344CB8AC3E}">
        <p14:creationId xmlns:p14="http://schemas.microsoft.com/office/powerpoint/2010/main" val="680821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6858000" cy="6858000"/>
          </a:xfrm>
          <a:custGeom>
            <a:avLst/>
            <a:gdLst>
              <a:gd name="connsiteX0" fmla="*/ 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0" y="0"/>
                </a:moveTo>
                <a:lnTo>
                  <a:pt x="6858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General Slide">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6D3F1"/>
            </a:gs>
            <a:gs pos="27000">
              <a:srgbClr val="D9BAFD"/>
            </a:gs>
            <a:gs pos="75856">
              <a:srgbClr val="9878F5"/>
            </a:gs>
            <a:gs pos="52000">
              <a:srgbClr val="B997FB"/>
            </a:gs>
            <a:gs pos="100000">
              <a:srgbClr val="5941A1"/>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sv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41.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hyperlink" Target="https://youtu.be/iydtBhnpe2s" TargetMode="External"/><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hyperlink" Target="https://youtu.be/71eY-1arEnw" TargetMode="External"/><Relationship Id="rId5" Type="http://schemas.openxmlformats.org/officeDocument/2006/relationships/image" Target="../media/image79.sv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hyperlink" Target="https://youtu.be/iydtBhnpe2s" TargetMode="External"/><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hyperlink" Target="https://youtu.be/71eY-1arEnw" TargetMode="External"/><Relationship Id="rId5" Type="http://schemas.openxmlformats.org/officeDocument/2006/relationships/image" Target="../media/image79.sv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 Id="rId5" Type="http://schemas.openxmlformats.org/officeDocument/2006/relationships/image" Target="../media/image83.jpeg"/><Relationship Id="rId4" Type="http://schemas.openxmlformats.org/officeDocument/2006/relationships/image" Target="../media/image82.jpeg"/></Relationships>
</file>

<file path=ppt/slides/_rels/slide4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5.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6.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87.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9.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90.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91.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92.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93.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EBF376-5875-4344-A840-7BAD3B109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Tree>
    <p:custDataLst>
      <p:tags r:id="rId1"/>
    </p:custDataLst>
    <p:extLst>
      <p:ext uri="{BB962C8B-B14F-4D97-AF65-F5344CB8AC3E}">
        <p14:creationId xmlns:p14="http://schemas.microsoft.com/office/powerpoint/2010/main" val="3818726389"/>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7C286E9-80EE-432A-880A-3FF6A59F7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123707"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E86FE95-6427-44CB-9E27-AB63CB51810B}"/>
              </a:ext>
            </a:extLst>
          </p:cNvPr>
          <p:cNvSpPr/>
          <p:nvPr/>
        </p:nvSpPr>
        <p:spPr>
          <a:xfrm>
            <a:off x="6718802" y="2088976"/>
            <a:ext cx="4814825" cy="309957"/>
          </a:xfrm>
          <a:prstGeom prst="rect">
            <a:avLst/>
          </a:prstGeom>
        </p:spPr>
        <p:txBody>
          <a:bodyPr wrap="square">
            <a:spAutoFit/>
          </a:bodyPr>
          <a:lstStyle/>
          <a:p>
            <a:pPr>
              <a:lnSpc>
                <a:spcPct val="150000"/>
              </a:lnSpc>
              <a:buClr>
                <a:srgbClr val="E24848"/>
              </a:buClr>
            </a:pPr>
            <a:r>
              <a:rPr lang="en-US" altLang="zh-CN" sz="1050" b="1" noProof="1">
                <a:solidFill>
                  <a:srgbClr val="CC99FF"/>
                </a:solidFill>
                <a:latin typeface="Calibri Light" panose="020F0302020204030204" pitchFamily="34" charset="0"/>
                <a:cs typeface="Arial" panose="020B0604020202020204" pitchFamily="34" charset="0"/>
              </a:rPr>
              <a:t>Key players leading the Smartphone market: </a:t>
            </a:r>
            <a:r>
              <a:rPr lang="en-US" altLang="zh-CN" sz="1050" noProof="1">
                <a:solidFill>
                  <a:srgbClr val="CC99FF"/>
                </a:solidFill>
                <a:latin typeface="Calibri Light" panose="020F0302020204030204" pitchFamily="34" charset="0"/>
                <a:cs typeface="Arial" panose="020B0604020202020204" pitchFamily="34" charset="0"/>
              </a:rPr>
              <a:t>Apple </a:t>
            </a:r>
            <a:r>
              <a:rPr lang="zh-CN" altLang="en-US" sz="1050" noProof="1">
                <a:solidFill>
                  <a:srgbClr val="CC99FF"/>
                </a:solidFill>
                <a:latin typeface="Calibri Light" panose="020F0302020204030204" pitchFamily="34" charset="0"/>
                <a:cs typeface="Arial" panose="020B0604020202020204" pitchFamily="34" charset="0"/>
              </a:rPr>
              <a:t>、</a:t>
            </a:r>
            <a:r>
              <a:rPr lang="en-US" altLang="zh-CN" sz="1050" noProof="1">
                <a:solidFill>
                  <a:srgbClr val="CC99FF"/>
                </a:solidFill>
                <a:latin typeface="Calibri Light" panose="020F0302020204030204" pitchFamily="34" charset="0"/>
                <a:cs typeface="Arial" panose="020B0604020202020204" pitchFamily="34" charset="0"/>
              </a:rPr>
              <a:t>Samsung</a:t>
            </a:r>
            <a:r>
              <a:rPr lang="zh-CN" altLang="en-US" sz="1050" noProof="1">
                <a:solidFill>
                  <a:srgbClr val="CC99FF"/>
                </a:solidFill>
                <a:latin typeface="Calibri Light" panose="020F0302020204030204" pitchFamily="34" charset="0"/>
                <a:cs typeface="Arial" panose="020B0604020202020204" pitchFamily="34" charset="0"/>
              </a:rPr>
              <a:t>、</a:t>
            </a:r>
            <a:r>
              <a:rPr lang="en-US" altLang="zh-CN" sz="1050" noProof="1">
                <a:solidFill>
                  <a:srgbClr val="CC99FF"/>
                </a:solidFill>
                <a:latin typeface="Calibri Light" panose="020F0302020204030204" pitchFamily="34" charset="0"/>
                <a:cs typeface="Arial" panose="020B0604020202020204" pitchFamily="34" charset="0"/>
              </a:rPr>
              <a:t>Huawei</a:t>
            </a:r>
          </a:p>
        </p:txBody>
      </p:sp>
      <p:pic>
        <p:nvPicPr>
          <p:cNvPr id="7172" name="Picture 4">
            <a:extLst>
              <a:ext uri="{FF2B5EF4-FFF2-40B4-BE49-F238E27FC236}">
                <a16:creationId xmlns:a16="http://schemas.microsoft.com/office/drawing/2014/main" id="{3D495EE8-6E6D-4D5F-B4A6-9F9A817A5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951" y="3006597"/>
            <a:ext cx="5027676" cy="316775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6">
            <a:extLst>
              <a:ext uri="{FF2B5EF4-FFF2-40B4-BE49-F238E27FC236}">
                <a16:creationId xmlns:a16="http://schemas.microsoft.com/office/drawing/2014/main" id="{443766EB-A895-4DBD-9586-244CC4F7C6CA}"/>
              </a:ext>
            </a:extLst>
          </p:cNvPr>
          <p:cNvSpPr/>
          <p:nvPr/>
        </p:nvSpPr>
        <p:spPr>
          <a:xfrm>
            <a:off x="6718801" y="723207"/>
            <a:ext cx="3931269" cy="11403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9AF"/>
              </a:solidFill>
            </a:endParaRPr>
          </a:p>
        </p:txBody>
      </p:sp>
      <p:sp>
        <p:nvSpPr>
          <p:cNvPr id="12" name="文本框 7">
            <a:extLst>
              <a:ext uri="{FF2B5EF4-FFF2-40B4-BE49-F238E27FC236}">
                <a16:creationId xmlns:a16="http://schemas.microsoft.com/office/drawing/2014/main" id="{CC9CFD66-E82E-4145-BC3F-F66D63401035}"/>
              </a:ext>
            </a:extLst>
          </p:cNvPr>
          <p:cNvSpPr txBox="1"/>
          <p:nvPr/>
        </p:nvSpPr>
        <p:spPr>
          <a:xfrm>
            <a:off x="6811886" y="568835"/>
            <a:ext cx="2762419" cy="954107"/>
          </a:xfrm>
          <a:prstGeom prst="rect">
            <a:avLst/>
          </a:prstGeom>
          <a:noFill/>
        </p:spPr>
        <p:txBody>
          <a:bodyPr wrap="square" rtlCol="0">
            <a:spAutoFit/>
          </a:bodyPr>
          <a:lstStyle/>
          <a:p>
            <a:endPar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altLang="zh-CN" sz="2800" b="1" dirty="0">
                <a:solidFill>
                  <a:srgbClr val="CC99FF"/>
                </a:solidFill>
                <a:latin typeface="Open Sans" panose="020B0606030504020204" pitchFamily="34" charset="0"/>
                <a:ea typeface="Open Sans" panose="020B0606030504020204" pitchFamily="34" charset="0"/>
                <a:cs typeface="Open Sans" panose="020B0606030504020204" pitchFamily="34" charset="0"/>
              </a:rPr>
              <a:t>SMARTPHONE</a:t>
            </a:r>
            <a:endParaRPr lang="zh-CN" altLang="en-US" sz="2800" b="1" dirty="0">
              <a:solidFill>
                <a:srgbClr val="CC99FF"/>
              </a:solidFill>
              <a:latin typeface="Open Sans" panose="020B0606030504020204" pitchFamily="34" charset="0"/>
              <a:cs typeface="Open Sans" panose="020B0606030504020204" pitchFamily="34" charset="0"/>
            </a:endParaRPr>
          </a:p>
        </p:txBody>
      </p:sp>
      <p:sp>
        <p:nvSpPr>
          <p:cNvPr id="13" name="矩形 9">
            <a:extLst>
              <a:ext uri="{FF2B5EF4-FFF2-40B4-BE49-F238E27FC236}">
                <a16:creationId xmlns:a16="http://schemas.microsoft.com/office/drawing/2014/main" id="{BE0ACC05-110A-4831-BC1F-AA8E5C27706E}"/>
              </a:ext>
            </a:extLst>
          </p:cNvPr>
          <p:cNvSpPr/>
          <p:nvPr/>
        </p:nvSpPr>
        <p:spPr>
          <a:xfrm>
            <a:off x="6811886" y="1328763"/>
            <a:ext cx="4814825" cy="309637"/>
          </a:xfrm>
          <a:prstGeom prst="rect">
            <a:avLst/>
          </a:prstGeom>
        </p:spPr>
        <p:txBody>
          <a:bodyPr wrap="square">
            <a:spAutoFit/>
          </a:bodyPr>
          <a:lstStyle/>
          <a:p>
            <a:pPr>
              <a:lnSpc>
                <a:spcPct val="150000"/>
              </a:lnSpc>
              <a:buClr>
                <a:srgbClr val="E24848"/>
              </a:buClr>
            </a:pPr>
            <a:r>
              <a:rPr lang="en-US" altLang="zh-CN" sz="1050" b="1" noProof="1">
                <a:solidFill>
                  <a:srgbClr val="CC99FF"/>
                </a:solidFill>
                <a:latin typeface="Calibri Light" panose="020F0302020204030204" pitchFamily="34" charset="0"/>
                <a:cs typeface="Arial" panose="020B0604020202020204" pitchFamily="34" charset="0"/>
              </a:rPr>
              <a:t>Market Research on Sleep Tracking Devices</a:t>
            </a:r>
          </a:p>
        </p:txBody>
      </p:sp>
      <p:sp>
        <p:nvSpPr>
          <p:cNvPr id="8" name="TextBox 7">
            <a:extLst>
              <a:ext uri="{FF2B5EF4-FFF2-40B4-BE49-F238E27FC236}">
                <a16:creationId xmlns:a16="http://schemas.microsoft.com/office/drawing/2014/main" id="{4C33EA5E-416E-4DF8-A689-1055383EE06E}"/>
              </a:ext>
            </a:extLst>
          </p:cNvPr>
          <p:cNvSpPr txBox="1"/>
          <p:nvPr/>
        </p:nvSpPr>
        <p:spPr>
          <a:xfrm>
            <a:off x="11643459" y="6390057"/>
            <a:ext cx="306494"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1577920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828">
        <p15:prstTrans prst="fracture"/>
      </p:transition>
    </mc:Choice>
    <mc:Fallback xmlns="">
      <p:transition spd="slow" advTm="28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文本框 24"/>
          <p:cNvSpPr txBox="1"/>
          <p:nvPr/>
        </p:nvSpPr>
        <p:spPr>
          <a:xfrm>
            <a:off x="1028912" y="166479"/>
            <a:ext cx="8328750" cy="819840"/>
          </a:xfrm>
          <a:prstGeom prst="rect">
            <a:avLst/>
          </a:prstGeom>
          <a:noFill/>
        </p:spPr>
        <p:txBody>
          <a:bodyPr wrap="square" rtlCol="0">
            <a:spAutoFit/>
          </a:bodyPr>
          <a:lstStyle/>
          <a:p>
            <a:pPr>
              <a:lnSpc>
                <a:spcPts val="6600"/>
              </a:lnSpc>
            </a:pPr>
            <a:r>
              <a:rPr lang="en-US" altLang="zh-CN" sz="2800" b="1" dirty="0">
                <a:solidFill>
                  <a:srgbClr val="5941A1"/>
                </a:solidFill>
                <a:latin typeface="Open Sans" panose="020B0606030504020204" pitchFamily="34" charset="0"/>
                <a:ea typeface="Open Sans" panose="020B0606030504020204" pitchFamily="34" charset="0"/>
                <a:cs typeface="Open Sans" panose="020B0606030504020204" pitchFamily="34" charset="0"/>
              </a:rPr>
              <a:t>Smartphone:</a:t>
            </a:r>
          </a:p>
        </p:txBody>
      </p:sp>
      <p:sp>
        <p:nvSpPr>
          <p:cNvPr id="29" name="Rectangle 23"/>
          <p:cNvSpPr/>
          <p:nvPr/>
        </p:nvSpPr>
        <p:spPr>
          <a:xfrm>
            <a:off x="1028911" y="1262683"/>
            <a:ext cx="3362035" cy="2400657"/>
          </a:xfrm>
          <a:prstGeom prst="rect">
            <a:avLst/>
          </a:prstGeom>
        </p:spPr>
        <p:txBody>
          <a:bodyPr wrap="square">
            <a:spAutoFit/>
          </a:bodyPr>
          <a:lstStyle/>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AI voice commands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Alarm</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Make and Answer Phone Calls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Record a Voice Memo</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Calculator</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Surf internet browsers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Take photos and record videos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Flashlight</a:t>
            </a:r>
          </a:p>
        </p:txBody>
      </p:sp>
      <p:sp>
        <p:nvSpPr>
          <p:cNvPr id="2" name="矩形 1">
            <a:extLst>
              <a:ext uri="{FF2B5EF4-FFF2-40B4-BE49-F238E27FC236}">
                <a16:creationId xmlns:a16="http://schemas.microsoft.com/office/drawing/2014/main" id="{6DEEB645-5090-44CA-B565-47677D285941}"/>
              </a:ext>
            </a:extLst>
          </p:cNvPr>
          <p:cNvSpPr/>
          <p:nvPr/>
        </p:nvSpPr>
        <p:spPr>
          <a:xfrm>
            <a:off x="1028912" y="497521"/>
            <a:ext cx="2820003" cy="786754"/>
          </a:xfrm>
          <a:prstGeom prst="rect">
            <a:avLst/>
          </a:prstGeom>
        </p:spPr>
        <p:txBody>
          <a:bodyPr wrap="none">
            <a:spAutoFit/>
          </a:bodyPr>
          <a:lstStyle/>
          <a:p>
            <a:pPr>
              <a:lnSpc>
                <a:spcPts val="6600"/>
              </a:lnSpc>
            </a:pPr>
            <a:r>
              <a:rPr lang="en-US" altLang="zh-CN" b="1" u="sng" dirty="0">
                <a:solidFill>
                  <a:srgbClr val="9933FF"/>
                </a:solidFill>
                <a:latin typeface="Open Sans" panose="020B0606030504020204" pitchFamily="34" charset="0"/>
                <a:ea typeface="Open Sans" panose="020B0606030504020204" pitchFamily="34" charset="0"/>
                <a:cs typeface="Open Sans" panose="020B0606030504020204" pitchFamily="34" charset="0"/>
              </a:rPr>
              <a:t>Available Functionalities</a:t>
            </a:r>
          </a:p>
        </p:txBody>
      </p:sp>
      <p:sp>
        <p:nvSpPr>
          <p:cNvPr id="27" name="Rectangle 23">
            <a:extLst>
              <a:ext uri="{FF2B5EF4-FFF2-40B4-BE49-F238E27FC236}">
                <a16:creationId xmlns:a16="http://schemas.microsoft.com/office/drawing/2014/main" id="{BDFAB8BD-564B-497B-8841-ED040CD0A5D4}"/>
              </a:ext>
            </a:extLst>
          </p:cNvPr>
          <p:cNvSpPr/>
          <p:nvPr/>
        </p:nvSpPr>
        <p:spPr>
          <a:xfrm>
            <a:off x="4392797" y="1258791"/>
            <a:ext cx="3362035" cy="3016210"/>
          </a:xfrm>
          <a:prstGeom prst="rect">
            <a:avLst/>
          </a:prstGeom>
        </p:spPr>
        <p:txBody>
          <a:bodyPr wrap="square">
            <a:spAutoFit/>
          </a:bodyPr>
          <a:lstStyle/>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Play games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Watch movies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NFC</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Send and Read Messages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Translator</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Order Foods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Download files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GPS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Credit Card</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Listen to Music</a:t>
            </a:r>
          </a:p>
        </p:txBody>
      </p:sp>
      <p:sp>
        <p:nvSpPr>
          <p:cNvPr id="30" name="矩形 29">
            <a:extLst>
              <a:ext uri="{FF2B5EF4-FFF2-40B4-BE49-F238E27FC236}">
                <a16:creationId xmlns:a16="http://schemas.microsoft.com/office/drawing/2014/main" id="{F7BD779B-FE6B-467C-889B-B0E3CC43C5E6}"/>
              </a:ext>
            </a:extLst>
          </p:cNvPr>
          <p:cNvSpPr/>
          <p:nvPr/>
        </p:nvSpPr>
        <p:spPr>
          <a:xfrm>
            <a:off x="1028912" y="3683804"/>
            <a:ext cx="2503570" cy="779381"/>
          </a:xfrm>
          <a:prstGeom prst="rect">
            <a:avLst/>
          </a:prstGeom>
        </p:spPr>
        <p:txBody>
          <a:bodyPr wrap="none">
            <a:spAutoFit/>
          </a:bodyPr>
          <a:lstStyle/>
          <a:p>
            <a:pPr>
              <a:lnSpc>
                <a:spcPts val="6600"/>
              </a:lnSpc>
            </a:pPr>
            <a:r>
              <a:rPr lang="en-US" altLang="zh-CN" b="1" u="sng" dirty="0">
                <a:solidFill>
                  <a:srgbClr val="9933FF"/>
                </a:solidFill>
                <a:latin typeface="Open Sans" panose="020B0606030504020204" pitchFamily="34" charset="0"/>
                <a:ea typeface="Open Sans" panose="020B0606030504020204" pitchFamily="34" charset="0"/>
                <a:cs typeface="Open Sans" panose="020B0606030504020204" pitchFamily="34" charset="0"/>
              </a:rPr>
              <a:t>Smartphone Features</a:t>
            </a:r>
          </a:p>
        </p:txBody>
      </p:sp>
      <p:sp>
        <p:nvSpPr>
          <p:cNvPr id="31" name="Rectangle 23">
            <a:extLst>
              <a:ext uri="{FF2B5EF4-FFF2-40B4-BE49-F238E27FC236}">
                <a16:creationId xmlns:a16="http://schemas.microsoft.com/office/drawing/2014/main" id="{5B4ACE14-D235-4ACE-8B79-35C0A66927A1}"/>
              </a:ext>
            </a:extLst>
          </p:cNvPr>
          <p:cNvSpPr/>
          <p:nvPr/>
        </p:nvSpPr>
        <p:spPr>
          <a:xfrm>
            <a:off x="1028912" y="4548556"/>
            <a:ext cx="3362035" cy="2246769"/>
          </a:xfrm>
          <a:prstGeom prst="rect">
            <a:avLst/>
          </a:prstGeom>
        </p:spPr>
        <p:txBody>
          <a:bodyPr wrap="square">
            <a:spAutoFit/>
          </a:bodyPr>
          <a:lstStyle/>
          <a:p>
            <a:pPr algn="just">
              <a:defRPr/>
            </a:pPr>
            <a:r>
              <a:rPr lang="en-US"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Sleep Tracking </a:t>
            </a: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 Records the duration of sleep &amp; Records snoring/sleep-talks</a:t>
            </a:r>
          </a:p>
          <a:p>
            <a:pPr algn="just">
              <a:defRPr/>
            </a:pPr>
            <a:endParaRPr lang="en-US"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Motion detection: </a:t>
            </a: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Use of microphone or accelerometer to record movements</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Sleep Notes: </a:t>
            </a: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Track different activities (i.e., drinking coffee, working out) to see how it affect the user’s sleep quality</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Heart Rate: </a:t>
            </a: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Records heart rate</a:t>
            </a:r>
          </a:p>
          <a:p>
            <a:pPr algn="just">
              <a:defRPr/>
            </a:pPr>
            <a:endPar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Alarm : wakes user up at the perfect time</a:t>
            </a:r>
          </a:p>
          <a:p>
            <a:pPr algn="just">
              <a:defRPr/>
            </a:pP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46" descr="iPhone6_mockup_front_white.png">
            <a:extLst>
              <a:ext uri="{FF2B5EF4-FFF2-40B4-BE49-F238E27FC236}">
                <a16:creationId xmlns:a16="http://schemas.microsoft.com/office/drawing/2014/main" id="{04FC3537-2CB8-4FA8-8608-41F57297F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194" y="527390"/>
            <a:ext cx="3716298" cy="5812972"/>
          </a:xfrm>
          <a:prstGeom prst="rect">
            <a:avLst/>
          </a:prstGeom>
        </p:spPr>
      </p:pic>
      <p:pic>
        <p:nvPicPr>
          <p:cNvPr id="24" name="图片 23">
            <a:extLst>
              <a:ext uri="{FF2B5EF4-FFF2-40B4-BE49-F238E27FC236}">
                <a16:creationId xmlns:a16="http://schemas.microsoft.com/office/drawing/2014/main" id="{BB9E5AB8-3644-4AD1-B516-CC1E15BB9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545" y="1463547"/>
            <a:ext cx="2208160" cy="3930906"/>
          </a:xfrm>
          <a:prstGeom prst="rect">
            <a:avLst/>
          </a:prstGeom>
        </p:spPr>
      </p:pic>
      <p:sp>
        <p:nvSpPr>
          <p:cNvPr id="28" name="Rectangle 23">
            <a:extLst>
              <a:ext uri="{FF2B5EF4-FFF2-40B4-BE49-F238E27FC236}">
                <a16:creationId xmlns:a16="http://schemas.microsoft.com/office/drawing/2014/main" id="{32101C83-98FC-4302-A5A5-BFD9A0793738}"/>
              </a:ext>
            </a:extLst>
          </p:cNvPr>
          <p:cNvSpPr/>
          <p:nvPr/>
        </p:nvSpPr>
        <p:spPr>
          <a:xfrm>
            <a:off x="4392797" y="4525291"/>
            <a:ext cx="3362035" cy="1938992"/>
          </a:xfrm>
          <a:prstGeom prst="rect">
            <a:avLst/>
          </a:prstGeom>
        </p:spPr>
        <p:txBody>
          <a:bodyPr wrap="square">
            <a:spAutoFit/>
          </a:bodyPr>
          <a:lstStyle/>
          <a:p>
            <a:pPr algn="just">
              <a:defRPr/>
            </a:pPr>
            <a:r>
              <a:rPr lang="en-US" altLang="zh-CN"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Overview</a:t>
            </a:r>
            <a:r>
              <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 Total time in bed, average time in bed, shortest night, etc.</a:t>
            </a:r>
          </a:p>
          <a:p>
            <a:pPr algn="just">
              <a:defRPr/>
            </a:pPr>
            <a:endPar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altLang="zh-CN"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Online Backup: </a:t>
            </a:r>
            <a:r>
              <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Backs up data so that a user can recover lost data</a:t>
            </a:r>
          </a:p>
          <a:p>
            <a:pPr algn="just">
              <a:defRPr/>
            </a:pPr>
            <a:endPar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altLang="zh-CN"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Sleep Aid</a:t>
            </a:r>
            <a:r>
              <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 Emits a soothing white noise to help users fall asleep</a:t>
            </a:r>
          </a:p>
          <a:p>
            <a:pPr algn="just">
              <a:defRPr/>
            </a:pPr>
            <a:endPar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altLang="zh-CN" sz="1000" b="1" noProof="1">
                <a:solidFill>
                  <a:srgbClr val="B997FB"/>
                </a:solidFill>
                <a:latin typeface="Open Sans" panose="020B0606030504020204" pitchFamily="34" charset="0"/>
                <a:ea typeface="Open Sans" panose="020B0606030504020204" pitchFamily="34" charset="0"/>
                <a:cs typeface="Open Sans" panose="020B0606030504020204" pitchFamily="34" charset="0"/>
              </a:rPr>
              <a:t>Wake up mood: </a:t>
            </a:r>
            <a:r>
              <a:rPr lang="en-US" altLang="zh-CN" sz="1000" noProof="1">
                <a:solidFill>
                  <a:srgbClr val="B997FB"/>
                </a:solidFill>
                <a:latin typeface="Open Sans" panose="020B0606030504020204" pitchFamily="34" charset="0"/>
                <a:ea typeface="Open Sans" panose="020B0606030504020204" pitchFamily="34" charset="0"/>
                <a:cs typeface="Open Sans" panose="020B0606030504020204" pitchFamily="34" charset="0"/>
              </a:rPr>
              <a:t>Prompted upon awakening to record morning condition</a:t>
            </a:r>
          </a:p>
          <a:p>
            <a:pPr algn="just">
              <a:defRPr/>
            </a:pP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3FDCCE05-D602-4317-AD02-B73E5260C2E0}"/>
              </a:ext>
            </a:extLst>
          </p:cNvPr>
          <p:cNvSpPr txBox="1"/>
          <p:nvPr/>
        </p:nvSpPr>
        <p:spPr>
          <a:xfrm>
            <a:off x="11643459" y="6390057"/>
            <a:ext cx="428322"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2509649916"/>
      </p:ext>
    </p:extLst>
  </p:cSld>
  <p:clrMapOvr>
    <a:masterClrMapping/>
  </p:clrMapOvr>
  <mc:AlternateContent xmlns:mc="http://schemas.openxmlformats.org/markup-compatibility/2006" xmlns:p14="http://schemas.microsoft.com/office/powerpoint/2010/main">
    <mc:Choice Requires="p14">
      <p:transition spd="slow" p14:dur="1250" advTm="4939">
        <p14:flip dir="r"/>
      </p:transition>
    </mc:Choice>
    <mc:Fallback xmlns="">
      <p:transition spd="slow" advTm="4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B408B2-344E-4359-8D5C-D2568F85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69" y="511334"/>
            <a:ext cx="4155313" cy="2619173"/>
          </a:xfrm>
          <a:prstGeom prst="rect">
            <a:avLst/>
          </a:prstGeom>
        </p:spPr>
      </p:pic>
      <p:pic>
        <p:nvPicPr>
          <p:cNvPr id="5" name="图片 4">
            <a:extLst>
              <a:ext uri="{FF2B5EF4-FFF2-40B4-BE49-F238E27FC236}">
                <a16:creationId xmlns:a16="http://schemas.microsoft.com/office/drawing/2014/main" id="{023CD4F7-A2C8-4753-A9CC-17CE9D577B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468" y="3440575"/>
            <a:ext cx="4155313" cy="2619173"/>
          </a:xfrm>
          <a:prstGeom prst="rect">
            <a:avLst/>
          </a:prstGeom>
        </p:spPr>
      </p:pic>
      <p:sp>
        <p:nvSpPr>
          <p:cNvPr id="6" name="Rectangle 70"/>
          <p:cNvSpPr>
            <a:spLocks noChangeArrowheads="1"/>
          </p:cNvSpPr>
          <p:nvPr/>
        </p:nvSpPr>
        <p:spPr bwMode="auto">
          <a:xfrm>
            <a:off x="6096000" y="25926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rgbClr val="9933FF"/>
                </a:solidFill>
                <a:latin typeface="Open Sans" panose="020B0606030504020204" pitchFamily="34" charset="0"/>
                <a:ea typeface="Open Sans" panose="020B0606030504020204" pitchFamily="34" charset="0"/>
                <a:cs typeface="Open Sans" panose="020B0606030504020204" pitchFamily="34" charset="0"/>
              </a:rPr>
              <a:t>Smartphone Cons</a:t>
            </a:r>
          </a:p>
        </p:txBody>
      </p:sp>
      <p:sp>
        <p:nvSpPr>
          <p:cNvPr id="7" name="Rectangle 23"/>
          <p:cNvSpPr/>
          <p:nvPr/>
        </p:nvSpPr>
        <p:spPr>
          <a:xfrm>
            <a:off x="6096001" y="578253"/>
            <a:ext cx="3362035" cy="2862322"/>
          </a:xfrm>
          <a:prstGeom prst="rect">
            <a:avLst/>
          </a:prstGeom>
        </p:spPr>
        <p:txBody>
          <a:bodyPr wrap="square">
            <a:spAutoFit/>
          </a:bodyPr>
          <a:lstStyle/>
          <a:p>
            <a:pPr algn="just">
              <a:defRPr/>
            </a:pPr>
            <a:r>
              <a:rPr lang="en-US" sz="1000" noProof="1">
                <a:solidFill>
                  <a:srgbClr val="B997FB"/>
                </a:solidFill>
                <a:latin typeface="+mn-ea"/>
              </a:rPr>
              <a:t>Pricey</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Overuse of smartphones lead to decreased real-life social interactions</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Distracting (i.e., messages, updates, etc.)</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May cause health issues (i.e., bad eyesight)</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Addictive</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Increase in traffic accidents (i.e., using phones while driving)</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Battery Drain</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Accelerometer may pick up any movements including those of pets</a:t>
            </a:r>
          </a:p>
        </p:txBody>
      </p:sp>
      <p:sp>
        <p:nvSpPr>
          <p:cNvPr id="10" name="Rectangle 44"/>
          <p:cNvSpPr>
            <a:spLocks noChangeArrowheads="1"/>
          </p:cNvSpPr>
          <p:nvPr/>
        </p:nvSpPr>
        <p:spPr bwMode="auto">
          <a:xfrm>
            <a:off x="6095999" y="3759563"/>
            <a:ext cx="2813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rgbClr val="9933FF"/>
                </a:solidFill>
                <a:latin typeface="Open Sans" panose="020B0606030504020204" pitchFamily="34" charset="0"/>
                <a:ea typeface="Open Sans" panose="020B0606030504020204" pitchFamily="34" charset="0"/>
                <a:cs typeface="Open Sans" panose="020B0606030504020204" pitchFamily="34" charset="0"/>
              </a:rPr>
              <a:t>Smartphone Pros</a:t>
            </a:r>
          </a:p>
        </p:txBody>
      </p:sp>
      <p:sp>
        <p:nvSpPr>
          <p:cNvPr id="11" name="Rectangle 45"/>
          <p:cNvSpPr/>
          <p:nvPr/>
        </p:nvSpPr>
        <p:spPr>
          <a:xfrm>
            <a:off x="6096001" y="4085481"/>
            <a:ext cx="3362035" cy="2246769"/>
          </a:xfrm>
          <a:prstGeom prst="rect">
            <a:avLst/>
          </a:prstGeom>
        </p:spPr>
        <p:txBody>
          <a:bodyPr wrap="square">
            <a:spAutoFit/>
          </a:bodyPr>
          <a:lstStyle/>
          <a:p>
            <a:pPr algn="just">
              <a:defRPr/>
            </a:pPr>
            <a:r>
              <a:rPr lang="en-US" sz="1000" noProof="1">
                <a:solidFill>
                  <a:srgbClr val="B997FB"/>
                </a:solidFill>
                <a:latin typeface="+mn-ea"/>
              </a:rPr>
              <a:t>Portability</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Easy Access to Internet and information</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Instant Communication with friends and families</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Rescue for Emergencies</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Capturing important moments with camera</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Wide range of apps used for entertainment, education, health tracking, etc</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GPS and finding ways</a:t>
            </a:r>
          </a:p>
        </p:txBody>
      </p:sp>
      <p:sp>
        <p:nvSpPr>
          <p:cNvPr id="8" name="TextBox 7">
            <a:extLst>
              <a:ext uri="{FF2B5EF4-FFF2-40B4-BE49-F238E27FC236}">
                <a16:creationId xmlns:a16="http://schemas.microsoft.com/office/drawing/2014/main" id="{ACF7CAA9-74C6-4289-8027-F3C228F64E89}"/>
              </a:ext>
            </a:extLst>
          </p:cNvPr>
          <p:cNvSpPr txBox="1"/>
          <p:nvPr/>
        </p:nvSpPr>
        <p:spPr>
          <a:xfrm>
            <a:off x="11643459" y="6390057"/>
            <a:ext cx="428322" cy="369332"/>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1637958358"/>
      </p:ext>
    </p:extLst>
  </p:cSld>
  <p:clrMapOvr>
    <a:masterClrMapping/>
  </p:clrMapOvr>
  <p:transition spd="med" advTm="2555">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867371" y="2824260"/>
            <a:ext cx="5472469" cy="1578253"/>
          </a:xfrm>
          <a:prstGeom prst="rect">
            <a:avLst/>
          </a:prstGeom>
          <a:gradFill>
            <a:gsLst>
              <a:gs pos="0">
                <a:srgbClr val="F6D3F1"/>
              </a:gs>
              <a:gs pos="27000">
                <a:srgbClr val="D9BAFD"/>
              </a:gs>
              <a:gs pos="75856">
                <a:srgbClr val="9878F5"/>
              </a:gs>
              <a:gs pos="52000">
                <a:srgbClr val="B997FB"/>
              </a:gs>
              <a:gs pos="100000">
                <a:srgbClr val="5941A1"/>
              </a:gs>
            </a:gsLst>
            <a:lin ang="5400000" scaled="1"/>
          </a:gradFill>
        </p:spPr>
        <p:txBody>
          <a:bodyPr wrap="square">
            <a:spAutoFit/>
          </a:bodyPr>
          <a:lstStyle/>
          <a:p>
            <a:pPr>
              <a:lnSpc>
                <a:spcPts val="6000"/>
              </a:lnSpc>
            </a:pPr>
            <a:r>
              <a:rPr lang="en-US" altLang="zh-CN" sz="66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Smartphone </a:t>
            </a:r>
          </a:p>
          <a:p>
            <a:pPr>
              <a:lnSpc>
                <a:spcPts val="6000"/>
              </a:lnSpc>
            </a:pPr>
            <a:r>
              <a:rPr lang="en-US" altLang="zh-CN"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Market</a:t>
            </a:r>
            <a:endParaRPr lang="zh-CN" altLang="en-US" sz="4800" b="1" dirty="0">
              <a:solidFill>
                <a:schemeClr val="bg1"/>
              </a:solidFill>
              <a:latin typeface="Open Sans" panose="020B0606030504020204" pitchFamily="34" charset="0"/>
              <a:cs typeface="Open Sans" panose="020B0606030504020204" pitchFamily="34" charset="0"/>
            </a:endParaRPr>
          </a:p>
        </p:txBody>
      </p:sp>
      <p:sp>
        <p:nvSpPr>
          <p:cNvPr id="9" name="矩形 8"/>
          <p:cNvSpPr/>
          <p:nvPr/>
        </p:nvSpPr>
        <p:spPr>
          <a:xfrm>
            <a:off x="7032605" y="1891386"/>
            <a:ext cx="3944575" cy="3702873"/>
          </a:xfrm>
          <a:prstGeom prst="rect">
            <a:avLst/>
          </a:prstGeom>
        </p:spPr>
        <p:txBody>
          <a:bodyPr wrap="square">
            <a:spAutoFit/>
          </a:bodyPr>
          <a:lstStyle/>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According to GSMA Intelligence, 80% of global mobile connections will be smartphones by 2025</a:t>
            </a:r>
          </a:p>
          <a:p>
            <a:pPr>
              <a:lnSpc>
                <a:spcPct val="150000"/>
              </a:lnSpc>
              <a:buClr>
                <a:srgbClr val="E24848"/>
              </a:buClr>
            </a:pPr>
            <a:endParaRPr lang="en-US" altLang="zh-CN" sz="1050" noProof="1">
              <a:solidFill>
                <a:srgbClr val="B997FB"/>
              </a:solidFill>
              <a:latin typeface="Calibri Light" panose="020F0302020204030204" pitchFamily="34" charset="0"/>
              <a:cs typeface="Arial" panose="020B0604020202020204" pitchFamily="34" charset="0"/>
            </a:endParaRPr>
          </a:p>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Top three countries with the highest number of smartphone connections are China, India and US.</a:t>
            </a:r>
          </a:p>
          <a:p>
            <a:pPr>
              <a:lnSpc>
                <a:spcPct val="150000"/>
              </a:lnSpc>
              <a:buClr>
                <a:srgbClr val="E24848"/>
              </a:buClr>
            </a:pPr>
            <a:endParaRPr lang="en-US" altLang="zh-CN" sz="1050" noProof="1">
              <a:solidFill>
                <a:srgbClr val="B997FB"/>
              </a:solidFill>
              <a:latin typeface="Calibri Light" panose="020F0302020204030204" pitchFamily="34" charset="0"/>
              <a:cs typeface="Arial" panose="020B0604020202020204" pitchFamily="34" charset="0"/>
            </a:endParaRPr>
          </a:p>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2019 smartphone sales are forecasted to be nearly 1.4 billion units</a:t>
            </a:r>
          </a:p>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Gartner foreshadows global smartphone sales to decline by 2.5% in 2019 due to lack of replacement demands.</a:t>
            </a:r>
          </a:p>
          <a:p>
            <a:pPr>
              <a:lnSpc>
                <a:spcPct val="150000"/>
              </a:lnSpc>
              <a:buClr>
                <a:srgbClr val="E24848"/>
              </a:buClr>
            </a:pPr>
            <a:endParaRPr lang="en-US" altLang="zh-CN" sz="1050" noProof="1">
              <a:solidFill>
                <a:srgbClr val="B997FB"/>
              </a:solidFill>
              <a:latin typeface="Calibri Light" panose="020F0302020204030204" pitchFamily="34" charset="0"/>
              <a:cs typeface="Arial" panose="020B0604020202020204" pitchFamily="34" charset="0"/>
            </a:endParaRPr>
          </a:p>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5G Smartphone launching hope to stop the declining sales. 18 countries are expected to have launched 5G networks by the end of 2019.</a:t>
            </a:r>
          </a:p>
          <a:p>
            <a:pPr>
              <a:lnSpc>
                <a:spcPct val="150000"/>
              </a:lnSpc>
              <a:buClr>
                <a:srgbClr val="E24848"/>
              </a:buClr>
            </a:pPr>
            <a:endParaRPr lang="en-US" altLang="zh-CN" sz="1050" noProof="1">
              <a:solidFill>
                <a:srgbClr val="B997FB"/>
              </a:solidFill>
              <a:latin typeface="Calibri Light" panose="020F0302020204030204" pitchFamily="34" charset="0"/>
              <a:cs typeface="Arial" panose="020B0604020202020204" pitchFamily="34" charset="0"/>
            </a:endParaRPr>
          </a:p>
          <a:p>
            <a:pPr>
              <a:lnSpc>
                <a:spcPct val="150000"/>
              </a:lnSpc>
              <a:buClr>
                <a:srgbClr val="E24848"/>
              </a:buClr>
            </a:pPr>
            <a:r>
              <a:rPr lang="en-US" altLang="zh-CN" sz="1050" noProof="1">
                <a:solidFill>
                  <a:srgbClr val="B997FB"/>
                </a:solidFill>
                <a:latin typeface="Calibri Light" panose="020F0302020204030204" pitchFamily="34" charset="0"/>
                <a:cs typeface="Arial" panose="020B0604020202020204" pitchFamily="34" charset="0"/>
              </a:rPr>
              <a:t>Continuous focus in AI development to aid user experience</a:t>
            </a:r>
          </a:p>
        </p:txBody>
      </p:sp>
      <p:sp>
        <p:nvSpPr>
          <p:cNvPr id="4" name="TextBox 3">
            <a:extLst>
              <a:ext uri="{FF2B5EF4-FFF2-40B4-BE49-F238E27FC236}">
                <a16:creationId xmlns:a16="http://schemas.microsoft.com/office/drawing/2014/main" id="{C787019E-B682-4946-A874-19E346B79E37}"/>
              </a:ext>
            </a:extLst>
          </p:cNvPr>
          <p:cNvSpPr txBox="1"/>
          <p:nvPr/>
        </p:nvSpPr>
        <p:spPr>
          <a:xfrm>
            <a:off x="11643459" y="6390057"/>
            <a:ext cx="428322"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4159390021"/>
      </p:ext>
    </p:extLst>
  </p:cSld>
  <p:clrMapOvr>
    <a:masterClrMapping/>
  </p:clrMapOvr>
  <mc:AlternateContent xmlns:mc="http://schemas.openxmlformats.org/markup-compatibility/2006" xmlns:p14="http://schemas.microsoft.com/office/powerpoint/2010/main">
    <mc:Choice Requires="p14">
      <p:transition spd="slow" p14:dur="1600" advTm="4211">
        <p14:gallery dir="l"/>
      </p:transition>
    </mc:Choice>
    <mc:Fallback xmlns="">
      <p:transition spd="slow" advTm="4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250"/>
                                        <p:tgtEl>
                                          <p:spTgt spid="5">
                                            <p:bg/>
                                          </p:spTgt>
                                        </p:tgtEl>
                                      </p:cBhvr>
                                    </p:animEffect>
                                    <p:anim calcmode="lin" valueType="num">
                                      <p:cBhvr>
                                        <p:cTn id="8" dur="250" fill="hold"/>
                                        <p:tgtEl>
                                          <p:spTgt spid="5">
                                            <p:bg/>
                                          </p:spTgt>
                                        </p:tgtEl>
                                        <p:attrNameLst>
                                          <p:attrName>ppt_x</p:attrName>
                                        </p:attrNameLst>
                                      </p:cBhvr>
                                      <p:tavLst>
                                        <p:tav tm="0">
                                          <p:val>
                                            <p:strVal val="#ppt_x"/>
                                          </p:val>
                                        </p:tav>
                                        <p:tav tm="100000">
                                          <p:val>
                                            <p:strVal val="#ppt_x"/>
                                          </p:val>
                                        </p:tav>
                                      </p:tavLst>
                                    </p:anim>
                                    <p:anim calcmode="lin" valueType="num">
                                      <p:cBhvr>
                                        <p:cTn id="9" dur="25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250"/>
                                        <p:tgtEl>
                                          <p:spTgt spid="5">
                                            <p:txEl>
                                              <p:pRg st="0" end="0"/>
                                            </p:txEl>
                                          </p:spTgt>
                                        </p:tgtEl>
                                      </p:cBhvr>
                                    </p:animEffect>
                                    <p:anim calcmode="lin" valueType="num">
                                      <p:cBhvr>
                                        <p:cTn id="15"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475"/>
                            </p:stCondLst>
                            <p:childTnLst>
                              <p:par>
                                <p:cTn id="18" presetID="47" presetClass="entr" presetSubtype="0" fill="hold" grpId="0" nodeType="afterEffect">
                                  <p:stCondLst>
                                    <p:cond delay="0"/>
                                  </p:stCondLst>
                                  <p:iterate type="lt">
                                    <p:tmPct val="10000"/>
                                  </p:iterate>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250"/>
                                        <p:tgtEl>
                                          <p:spTgt spid="5">
                                            <p:txEl>
                                              <p:pRg st="1" end="1"/>
                                            </p:txEl>
                                          </p:spTgt>
                                        </p:tgtEl>
                                      </p:cBhvr>
                                    </p:animEffect>
                                    <p:anim calcmode="lin" valueType="num">
                                      <p:cBhvr>
                                        <p:cTn id="21"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850"/>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23"/>
          <p:cNvSpPr/>
          <p:nvPr/>
        </p:nvSpPr>
        <p:spPr>
          <a:xfrm>
            <a:off x="7173355" y="2822840"/>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Track steps,floors climbed,distan</a:t>
            </a:r>
            <a:r>
              <a:rPr lang="en-US" altLang="zh-CN" sz="1000" noProof="1">
                <a:solidFill>
                  <a:schemeClr val="bg1">
                    <a:lumMod val="50000"/>
                  </a:schemeClr>
                </a:solidFill>
                <a:latin typeface="+mn-ea"/>
              </a:rPr>
              <a:t>ce,calories burned </a:t>
            </a:r>
            <a:r>
              <a:rPr lang="zh-CN" altLang="en-US" sz="1000" noProof="1">
                <a:solidFill>
                  <a:schemeClr val="bg1">
                    <a:lumMod val="50000"/>
                  </a:schemeClr>
                </a:solidFill>
                <a:latin typeface="+mn-ea"/>
              </a:rPr>
              <a:t>＆</a:t>
            </a:r>
            <a:r>
              <a:rPr lang="en-US" altLang="zh-CN" sz="1000" noProof="1">
                <a:solidFill>
                  <a:schemeClr val="bg1">
                    <a:lumMod val="50000"/>
                  </a:schemeClr>
                </a:solidFill>
                <a:latin typeface="+mn-ea"/>
              </a:rPr>
              <a:t>actvice minutes.</a:t>
            </a:r>
            <a:endParaRPr lang="en-US" sz="1000" noProof="1">
              <a:solidFill>
                <a:schemeClr val="bg1">
                  <a:lumMod val="50000"/>
                </a:schemeClr>
              </a:solidFill>
              <a:latin typeface="+mn-ea"/>
            </a:endParaRPr>
          </a:p>
        </p:txBody>
      </p:sp>
      <p:sp>
        <p:nvSpPr>
          <p:cNvPr id="6" name="Rectangle 43"/>
          <p:cNvSpPr/>
          <p:nvPr/>
        </p:nvSpPr>
        <p:spPr>
          <a:xfrm>
            <a:off x="7173353" y="5438980"/>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Daily activity stats will automatically sync to your phone, tablet or computer</a:t>
            </a:r>
          </a:p>
        </p:txBody>
      </p:sp>
      <p:sp>
        <p:nvSpPr>
          <p:cNvPr id="7" name="Rectangle 45"/>
          <p:cNvSpPr/>
          <p:nvPr/>
        </p:nvSpPr>
        <p:spPr>
          <a:xfrm>
            <a:off x="7173355" y="3683205"/>
            <a:ext cx="3362035" cy="246221"/>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See daily stats</a:t>
            </a:r>
            <a:r>
              <a:rPr lang="zh-CN" altLang="en-US" sz="1000" noProof="1">
                <a:solidFill>
                  <a:schemeClr val="bg1">
                    <a:lumMod val="50000"/>
                  </a:schemeClr>
                </a:solidFill>
                <a:latin typeface="+mn-ea"/>
              </a:rPr>
              <a:t>＆</a:t>
            </a:r>
            <a:r>
              <a:rPr lang="en-US" altLang="zh-CN" sz="1000" noProof="1">
                <a:solidFill>
                  <a:schemeClr val="bg1">
                    <a:lumMod val="50000"/>
                  </a:schemeClr>
                </a:solidFill>
                <a:latin typeface="+mn-ea"/>
              </a:rPr>
              <a:t>time of day on the OLED display</a:t>
            </a:r>
            <a:endParaRPr lang="en-US" sz="1000" noProof="1">
              <a:solidFill>
                <a:schemeClr val="bg1">
                  <a:lumMod val="50000"/>
                </a:schemeClr>
              </a:solidFill>
              <a:latin typeface="+mn-ea"/>
            </a:endParaRPr>
          </a:p>
        </p:txBody>
      </p:sp>
      <p:cxnSp>
        <p:nvCxnSpPr>
          <p:cNvPr id="8" name="Straight Connector 74"/>
          <p:cNvCxnSpPr/>
          <p:nvPr/>
        </p:nvCxnSpPr>
        <p:spPr>
          <a:xfrm>
            <a:off x="6608019" y="2467240"/>
            <a:ext cx="0" cy="38036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Oval 75"/>
          <p:cNvSpPr/>
          <p:nvPr/>
        </p:nvSpPr>
        <p:spPr>
          <a:xfrm>
            <a:off x="6412757" y="2822840"/>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1</a:t>
            </a:r>
          </a:p>
        </p:txBody>
      </p:sp>
      <p:sp>
        <p:nvSpPr>
          <p:cNvPr id="10" name="Oval 76"/>
          <p:cNvSpPr/>
          <p:nvPr/>
        </p:nvSpPr>
        <p:spPr>
          <a:xfrm>
            <a:off x="6412757" y="3699140"/>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2</a:t>
            </a:r>
          </a:p>
        </p:txBody>
      </p:sp>
      <p:sp>
        <p:nvSpPr>
          <p:cNvPr id="11" name="Oval 77"/>
          <p:cNvSpPr/>
          <p:nvPr/>
        </p:nvSpPr>
        <p:spPr>
          <a:xfrm>
            <a:off x="6412757" y="4577027"/>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3</a:t>
            </a:r>
          </a:p>
        </p:txBody>
      </p:sp>
      <p:sp>
        <p:nvSpPr>
          <p:cNvPr id="12" name="Oval 78"/>
          <p:cNvSpPr/>
          <p:nvPr/>
        </p:nvSpPr>
        <p:spPr>
          <a:xfrm>
            <a:off x="6412757" y="5454915"/>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4</a:t>
            </a:r>
          </a:p>
        </p:txBody>
      </p:sp>
      <p:pic>
        <p:nvPicPr>
          <p:cNvPr id="10242" name="Picture 2" descr="“fitbit one wireless activity plus”的图片搜索结果">
            <a:extLst>
              <a:ext uri="{FF2B5EF4-FFF2-40B4-BE49-F238E27FC236}">
                <a16:creationId xmlns:a16="http://schemas.microsoft.com/office/drawing/2014/main" id="{0EF47A66-CCB2-486B-92AD-4783FFCB8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010" y="587110"/>
            <a:ext cx="4566972" cy="56837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3"/>
          <p:cNvSpPr/>
          <p:nvPr/>
        </p:nvSpPr>
        <p:spPr>
          <a:xfrm>
            <a:off x="7173354" y="4579444"/>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Monitor how long and how well you sleep</a:t>
            </a:r>
            <a:r>
              <a:rPr lang="zh-CN" altLang="en-US" sz="1000" noProof="1">
                <a:solidFill>
                  <a:schemeClr val="bg1">
                    <a:lumMod val="50000"/>
                  </a:schemeClr>
                </a:solidFill>
                <a:latin typeface="+mn-ea"/>
              </a:rPr>
              <a:t>＆</a:t>
            </a:r>
            <a:r>
              <a:rPr lang="en-US" altLang="zh-CN" sz="1000" noProof="1">
                <a:solidFill>
                  <a:schemeClr val="bg1">
                    <a:lumMod val="50000"/>
                  </a:schemeClr>
                </a:solidFill>
                <a:latin typeface="+mn-ea"/>
              </a:rPr>
              <a:t>wake with a silent alarm</a:t>
            </a:r>
            <a:endParaRPr lang="en-US" sz="1000" noProof="1">
              <a:solidFill>
                <a:schemeClr val="bg1">
                  <a:lumMod val="50000"/>
                </a:schemeClr>
              </a:solidFill>
              <a:latin typeface="+mn-ea"/>
            </a:endParaRPr>
          </a:p>
        </p:txBody>
      </p:sp>
      <p:sp>
        <p:nvSpPr>
          <p:cNvPr id="14" name="矩形 13">
            <a:extLst>
              <a:ext uri="{FF2B5EF4-FFF2-40B4-BE49-F238E27FC236}">
                <a16:creationId xmlns:a16="http://schemas.microsoft.com/office/drawing/2014/main" id="{4BE9B636-B4F1-4EAE-ADCB-CF9792A268DE}"/>
              </a:ext>
            </a:extLst>
          </p:cNvPr>
          <p:cNvSpPr/>
          <p:nvPr/>
        </p:nvSpPr>
        <p:spPr>
          <a:xfrm>
            <a:off x="6412757" y="2016619"/>
            <a:ext cx="4814825" cy="340734"/>
          </a:xfrm>
          <a:prstGeom prst="rect">
            <a:avLst/>
          </a:prstGeom>
        </p:spPr>
        <p:txBody>
          <a:bodyPr wrap="square">
            <a:spAutoFit/>
          </a:bodyPr>
          <a:lstStyle/>
          <a:p>
            <a:pPr>
              <a:lnSpc>
                <a:spcPct val="150000"/>
              </a:lnSpc>
              <a:buClr>
                <a:srgbClr val="E24848"/>
              </a:buClr>
            </a:pPr>
            <a:r>
              <a:rPr lang="en-US" altLang="zh-CN" sz="1200" b="1" noProof="1">
                <a:solidFill>
                  <a:schemeClr val="bg1">
                    <a:lumMod val="65000"/>
                  </a:schemeClr>
                </a:solidFill>
                <a:latin typeface="Calibri Light" panose="020F0302020204030204" pitchFamily="34" charset="0"/>
                <a:cs typeface="Arial" panose="020B0604020202020204" pitchFamily="34" charset="0"/>
              </a:rPr>
              <a:t>One  powerful,  insightful  tracker</a:t>
            </a:r>
            <a:r>
              <a:rPr lang="en-US" altLang="zh-CN" sz="1050" b="1" noProof="1">
                <a:solidFill>
                  <a:schemeClr val="bg1">
                    <a:lumMod val="65000"/>
                  </a:schemeClr>
                </a:solidFill>
                <a:latin typeface="Calibri Light" panose="020F0302020204030204" pitchFamily="34" charset="0"/>
                <a:cs typeface="Arial" panose="020B0604020202020204" pitchFamily="34" charset="0"/>
              </a:rPr>
              <a:t>.</a:t>
            </a:r>
          </a:p>
        </p:txBody>
      </p:sp>
      <p:sp>
        <p:nvSpPr>
          <p:cNvPr id="15" name="Rectangle 70">
            <a:extLst>
              <a:ext uri="{FF2B5EF4-FFF2-40B4-BE49-F238E27FC236}">
                <a16:creationId xmlns:a16="http://schemas.microsoft.com/office/drawing/2014/main" id="{D88D95EB-6311-4A80-92B2-3B93BF855465}"/>
              </a:ext>
            </a:extLst>
          </p:cNvPr>
          <p:cNvSpPr>
            <a:spLocks noChangeArrowheads="1"/>
          </p:cNvSpPr>
          <p:nvPr/>
        </p:nvSpPr>
        <p:spPr bwMode="auto">
          <a:xfrm>
            <a:off x="7173353" y="2476874"/>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All-Day Activity</a:t>
            </a:r>
          </a:p>
        </p:txBody>
      </p:sp>
      <p:sp>
        <p:nvSpPr>
          <p:cNvPr id="16" name="Rectangle 70">
            <a:extLst>
              <a:ext uri="{FF2B5EF4-FFF2-40B4-BE49-F238E27FC236}">
                <a16:creationId xmlns:a16="http://schemas.microsoft.com/office/drawing/2014/main" id="{93A4DDD3-E10B-42F2-9F28-6E92FE7BBA8A}"/>
              </a:ext>
            </a:extLst>
          </p:cNvPr>
          <p:cNvSpPr>
            <a:spLocks noChangeArrowheads="1"/>
          </p:cNvSpPr>
          <p:nvPr/>
        </p:nvSpPr>
        <p:spPr bwMode="auto">
          <a:xfrm>
            <a:off x="7173353" y="3333153"/>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Clock+Display</a:t>
            </a:r>
          </a:p>
        </p:txBody>
      </p:sp>
      <p:sp>
        <p:nvSpPr>
          <p:cNvPr id="17" name="Rectangle 70">
            <a:extLst>
              <a:ext uri="{FF2B5EF4-FFF2-40B4-BE49-F238E27FC236}">
                <a16:creationId xmlns:a16="http://schemas.microsoft.com/office/drawing/2014/main" id="{967D2791-8BEF-4B7F-9955-254A02BA4E10}"/>
              </a:ext>
            </a:extLst>
          </p:cNvPr>
          <p:cNvSpPr>
            <a:spLocks noChangeArrowheads="1"/>
          </p:cNvSpPr>
          <p:nvPr/>
        </p:nvSpPr>
        <p:spPr bwMode="auto">
          <a:xfrm>
            <a:off x="7173353" y="4196743"/>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Sleep+Alarms</a:t>
            </a:r>
          </a:p>
        </p:txBody>
      </p:sp>
      <p:sp>
        <p:nvSpPr>
          <p:cNvPr id="18" name="Rectangle 70">
            <a:extLst>
              <a:ext uri="{FF2B5EF4-FFF2-40B4-BE49-F238E27FC236}">
                <a16:creationId xmlns:a16="http://schemas.microsoft.com/office/drawing/2014/main" id="{A1E6081D-FDAF-4B0B-8634-68BA9C57FDEF}"/>
              </a:ext>
            </a:extLst>
          </p:cNvPr>
          <p:cNvSpPr>
            <a:spLocks noChangeArrowheads="1"/>
          </p:cNvSpPr>
          <p:nvPr/>
        </p:nvSpPr>
        <p:spPr bwMode="auto">
          <a:xfrm>
            <a:off x="7173353" y="5039990"/>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Wireless Syncing</a:t>
            </a:r>
          </a:p>
        </p:txBody>
      </p:sp>
      <p:sp>
        <p:nvSpPr>
          <p:cNvPr id="19" name="矩形 6">
            <a:extLst>
              <a:ext uri="{FF2B5EF4-FFF2-40B4-BE49-F238E27FC236}">
                <a16:creationId xmlns:a16="http://schemas.microsoft.com/office/drawing/2014/main" id="{9E909E51-E14E-43C4-AC74-77F974DACDBF}"/>
              </a:ext>
            </a:extLst>
          </p:cNvPr>
          <p:cNvSpPr/>
          <p:nvPr/>
        </p:nvSpPr>
        <p:spPr>
          <a:xfrm>
            <a:off x="6412758" y="587110"/>
            <a:ext cx="3448418" cy="1441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9AF"/>
              </a:solidFill>
            </a:endParaRPr>
          </a:p>
        </p:txBody>
      </p:sp>
      <p:sp>
        <p:nvSpPr>
          <p:cNvPr id="20" name="文本框 7">
            <a:extLst>
              <a:ext uri="{FF2B5EF4-FFF2-40B4-BE49-F238E27FC236}">
                <a16:creationId xmlns:a16="http://schemas.microsoft.com/office/drawing/2014/main" id="{E83B353B-5B53-4372-96D5-077B8FBE7AF4}"/>
              </a:ext>
            </a:extLst>
          </p:cNvPr>
          <p:cNvSpPr txBox="1"/>
          <p:nvPr/>
        </p:nvSpPr>
        <p:spPr>
          <a:xfrm>
            <a:off x="6505842" y="639497"/>
            <a:ext cx="3355334" cy="954107"/>
          </a:xfrm>
          <a:prstGeom prst="rect">
            <a:avLst/>
          </a:prstGeom>
          <a:noFill/>
        </p:spPr>
        <p:txBody>
          <a:bodyPr wrap="square" rtlCol="0">
            <a:spAutoFit/>
          </a:bodyPr>
          <a:lstStyle/>
          <a:p>
            <a:r>
              <a:rPr lang="en-US" altLang="zh-CN" sz="2800" b="1" dirty="0">
                <a:solidFill>
                  <a:srgbClr val="CC99FF"/>
                </a:solidFill>
                <a:latin typeface="Open Sans" panose="020B0606030504020204" pitchFamily="34" charset="0"/>
                <a:ea typeface="Open Sans" panose="020B0606030504020204" pitchFamily="34" charset="0"/>
                <a:cs typeface="Open Sans" panose="020B0606030504020204" pitchFamily="34" charset="0"/>
              </a:rPr>
              <a:t>WIRELESS</a:t>
            </a:r>
          </a:p>
          <a:p>
            <a:r>
              <a:rPr lang="en-US" altLang="zh-CN" sz="2800" b="1" dirty="0">
                <a:solidFill>
                  <a:srgbClr val="CC99FF"/>
                </a:solidFill>
                <a:latin typeface="Open Sans" panose="020B0606030504020204" pitchFamily="34" charset="0"/>
                <a:ea typeface="Open Sans" panose="020B0606030504020204" pitchFamily="34" charset="0"/>
                <a:cs typeface="Open Sans" panose="020B0606030504020204" pitchFamily="34" charset="0"/>
              </a:rPr>
              <a:t>ACTIVITY TRACKER</a:t>
            </a:r>
            <a:endParaRPr lang="zh-CN" altLang="en-US" sz="2800" b="1" dirty="0">
              <a:solidFill>
                <a:srgbClr val="CC99FF"/>
              </a:solidFill>
              <a:latin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B087DFB2-BCBA-4922-9652-6597D2D18739}"/>
              </a:ext>
            </a:extLst>
          </p:cNvPr>
          <p:cNvSpPr txBox="1"/>
          <p:nvPr/>
        </p:nvSpPr>
        <p:spPr>
          <a:xfrm>
            <a:off x="11643459" y="6390057"/>
            <a:ext cx="428322" cy="369332"/>
          </a:xfrm>
          <a:prstGeom prst="rect">
            <a:avLst/>
          </a:prstGeom>
          <a:noFill/>
        </p:spPr>
        <p:txBody>
          <a:bodyPr wrap="none" rtlCol="0">
            <a:spAutoFit/>
          </a:bodyPr>
          <a:lstStyle/>
          <a:p>
            <a:r>
              <a:rPr lang="en-US" dirty="0"/>
              <a:t>13</a:t>
            </a:r>
          </a:p>
        </p:txBody>
      </p:sp>
      <p:sp>
        <p:nvSpPr>
          <p:cNvPr id="23" name="矩形 9">
            <a:extLst>
              <a:ext uri="{FF2B5EF4-FFF2-40B4-BE49-F238E27FC236}">
                <a16:creationId xmlns:a16="http://schemas.microsoft.com/office/drawing/2014/main" id="{95AA2A60-7260-42CC-A791-2CC94018A75E}"/>
              </a:ext>
            </a:extLst>
          </p:cNvPr>
          <p:cNvSpPr/>
          <p:nvPr/>
        </p:nvSpPr>
        <p:spPr>
          <a:xfrm>
            <a:off x="6505842" y="1479456"/>
            <a:ext cx="4814825" cy="309637"/>
          </a:xfrm>
          <a:prstGeom prst="rect">
            <a:avLst/>
          </a:prstGeom>
        </p:spPr>
        <p:txBody>
          <a:bodyPr wrap="square">
            <a:spAutoFit/>
          </a:bodyPr>
          <a:lstStyle/>
          <a:p>
            <a:pPr>
              <a:lnSpc>
                <a:spcPct val="150000"/>
              </a:lnSpc>
              <a:buClr>
                <a:srgbClr val="E24848"/>
              </a:buClr>
            </a:pPr>
            <a:r>
              <a:rPr lang="en-US" altLang="zh-CN" sz="1050" b="1" noProof="1">
                <a:solidFill>
                  <a:srgbClr val="CC99FF"/>
                </a:solidFill>
                <a:latin typeface="Calibri Light" panose="020F0302020204030204" pitchFamily="34" charset="0"/>
                <a:cs typeface="Arial" panose="020B0604020202020204" pitchFamily="34" charset="0"/>
              </a:rPr>
              <a:t>Market Research on Sleep Tracking Devices</a:t>
            </a:r>
          </a:p>
        </p:txBody>
      </p:sp>
    </p:spTree>
  </p:cSld>
  <p:clrMapOvr>
    <a:masterClrMapping/>
  </p:clrMapOvr>
  <mc:AlternateContent xmlns:mc="http://schemas.openxmlformats.org/markup-compatibility/2006" xmlns:p14="http://schemas.microsoft.com/office/powerpoint/2010/main">
    <mc:Choice Requires="p14">
      <p:transition spd="slow" p14:dur="1250" advTm="9612">
        <p14:switch dir="r"/>
      </p:transition>
    </mc:Choice>
    <mc:Fallback xmlns="">
      <p:transition spd="slow" advTm="9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anim calcmode="lin" valueType="num">
                                      <p:cBhvr>
                                        <p:cTn id="42" dur="500" fill="hold"/>
                                        <p:tgtEl>
                                          <p:spTgt spid="13"/>
                                        </p:tgtEl>
                                        <p:attrNameLst>
                                          <p:attrName>ppt_x</p:attrName>
                                        </p:attrNameLst>
                                      </p:cBhvr>
                                      <p:tavLst>
                                        <p:tav tm="0">
                                          <p:val>
                                            <p:strVal val="#ppt_x"/>
                                          </p:val>
                                        </p:tav>
                                        <p:tav tm="100000">
                                          <p:val>
                                            <p:strVal val="#ppt_x"/>
                                          </p:val>
                                        </p:tav>
                                      </p:tavLst>
                                    </p:anim>
                                    <p:anim calcmode="lin" valueType="num">
                                      <p:cBhvr>
                                        <p:cTn id="43" dur="5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000"/>
                            </p:stCondLst>
                            <p:childTnLst>
                              <p:par>
                                <p:cTn id="51" presetID="42"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anim calcmode="lin" valueType="num">
                                      <p:cBhvr>
                                        <p:cTn id="54" dur="500" fill="hold"/>
                                        <p:tgtEl>
                                          <p:spTgt spid="6"/>
                                        </p:tgtEl>
                                        <p:attrNameLst>
                                          <p:attrName>ppt_x</p:attrName>
                                        </p:attrNameLst>
                                      </p:cBhvr>
                                      <p:tavLst>
                                        <p:tav tm="0">
                                          <p:val>
                                            <p:strVal val="#ppt_x"/>
                                          </p:val>
                                        </p:tav>
                                        <p:tav tm="100000">
                                          <p:val>
                                            <p:strVal val="#ppt_x"/>
                                          </p:val>
                                        </p:tav>
                                      </p:tavLst>
                                    </p:anim>
                                    <p:anim calcmode="lin" valueType="num">
                                      <p:cBhvr>
                                        <p:cTn id="55" dur="500" fill="hold"/>
                                        <p:tgtEl>
                                          <p:spTgt spid="6"/>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anim calcmode="lin" valueType="num">
                                      <p:cBhvr>
                                        <p:cTn id="60" dur="500" fill="hold"/>
                                        <p:tgtEl>
                                          <p:spTgt spid="14"/>
                                        </p:tgtEl>
                                        <p:attrNameLst>
                                          <p:attrName>ppt_x</p:attrName>
                                        </p:attrNameLst>
                                      </p:cBhvr>
                                      <p:tavLst>
                                        <p:tav tm="0">
                                          <p:val>
                                            <p:strVal val="#ppt_x"/>
                                          </p:val>
                                        </p:tav>
                                        <p:tav tm="100000">
                                          <p:val>
                                            <p:strVal val="#ppt_x"/>
                                          </p:val>
                                        </p:tav>
                                      </p:tavLst>
                                    </p:anim>
                                    <p:anim calcmode="lin" valueType="num">
                                      <p:cBhvr>
                                        <p:cTn id="61" dur="500" fill="hold"/>
                                        <p:tgtEl>
                                          <p:spTgt spid="14"/>
                                        </p:tgtEl>
                                        <p:attrNameLst>
                                          <p:attrName>ppt_y</p:attrName>
                                        </p:attrNameLst>
                                      </p:cBhvr>
                                      <p:tavLst>
                                        <p:tav tm="0">
                                          <p:val>
                                            <p:strVal val="#ppt_y+.1"/>
                                          </p:val>
                                        </p:tav>
                                        <p:tav tm="100000">
                                          <p:val>
                                            <p:strVal val="#ppt_y"/>
                                          </p:val>
                                        </p:tav>
                                      </p:tavLst>
                                    </p:anim>
                                  </p:childTnLst>
                                </p:cTn>
                              </p:par>
                              <p:par>
                                <p:cTn id="62" presetID="22" presetClass="entr" presetSubtype="8"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500"/>
                                        <p:tgtEl>
                                          <p:spTgt spid="19"/>
                                        </p:tgtEl>
                                      </p:cBhvr>
                                    </p:animEffect>
                                  </p:childTnLst>
                                </p:cTn>
                              </p:par>
                            </p:childTnLst>
                          </p:cTn>
                        </p:par>
                        <p:par>
                          <p:cTn id="78" fill="hold">
                            <p:stCondLst>
                              <p:cond delay="5500"/>
                            </p:stCondLst>
                            <p:childTnLst>
                              <p:par>
                                <p:cTn id="79" presetID="42" presetClass="entr" presetSubtype="0" fill="hold" grpId="0"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anim calcmode="lin" valueType="num">
                                      <p:cBhvr>
                                        <p:cTn id="82" dur="500" fill="hold"/>
                                        <p:tgtEl>
                                          <p:spTgt spid="23"/>
                                        </p:tgtEl>
                                        <p:attrNameLst>
                                          <p:attrName>ppt_x</p:attrName>
                                        </p:attrNameLst>
                                      </p:cBhvr>
                                      <p:tavLst>
                                        <p:tav tm="0">
                                          <p:val>
                                            <p:strVal val="#ppt_x"/>
                                          </p:val>
                                        </p:tav>
                                        <p:tav tm="100000">
                                          <p:val>
                                            <p:strVal val="#ppt_x"/>
                                          </p:val>
                                        </p:tav>
                                      </p:tavLst>
                                    </p:anim>
                                    <p:anim calcmode="lin" valueType="num">
                                      <p:cBhvr>
                                        <p:cTn id="8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animBg="1"/>
      <p:bldP spid="10" grpId="0" animBg="1"/>
      <p:bldP spid="11" grpId="0" animBg="1"/>
      <p:bldP spid="12" grpId="0" animBg="1"/>
      <p:bldP spid="13" grpId="0"/>
      <p:bldP spid="14" grpId="0"/>
      <p:bldP spid="15" grpId="0"/>
      <p:bldP spid="16" grpId="0"/>
      <p:bldP spid="17" grpId="0"/>
      <p:bldP spid="18" grpId="0"/>
      <p:bldP spid="19"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8E627FE7-BCFC-4CBA-BF03-0D21EF88B86B}"/>
              </a:ext>
            </a:extLst>
          </p:cNvPr>
          <p:cNvSpPr/>
          <p:nvPr/>
        </p:nvSpPr>
        <p:spPr>
          <a:xfrm>
            <a:off x="3217644" y="668670"/>
            <a:ext cx="8485983" cy="5215859"/>
          </a:xfrm>
          <a:prstGeom prst="rect">
            <a:avLst/>
          </a:prstGeom>
          <a:gradFill>
            <a:gsLst>
              <a:gs pos="0">
                <a:srgbClr val="F6D3F1"/>
              </a:gs>
              <a:gs pos="27000">
                <a:srgbClr val="D9BAFD"/>
              </a:gs>
              <a:gs pos="75856">
                <a:srgbClr val="9878F5"/>
              </a:gs>
              <a:gs pos="52000">
                <a:srgbClr val="B997FB"/>
              </a:gs>
              <a:gs pos="100000">
                <a:srgbClr val="5941A1"/>
              </a:gs>
            </a:gsLst>
            <a:lin ang="54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0"/>
          <p:cNvSpPr>
            <a:spLocks noChangeArrowheads="1"/>
          </p:cNvSpPr>
          <p:nvPr/>
        </p:nvSpPr>
        <p:spPr bwMode="auto">
          <a:xfrm>
            <a:off x="8009281" y="183693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RECORD WORKOUTS</a:t>
            </a:r>
          </a:p>
        </p:txBody>
      </p:sp>
      <p:sp>
        <p:nvSpPr>
          <p:cNvPr id="9" name="Rectangle 23"/>
          <p:cNvSpPr/>
          <p:nvPr/>
        </p:nvSpPr>
        <p:spPr>
          <a:xfrm>
            <a:off x="8009283" y="2224412"/>
            <a:ext cx="3362035" cy="400110"/>
          </a:xfrm>
          <a:prstGeom prst="rect">
            <a:avLst/>
          </a:prstGeom>
        </p:spPr>
        <p:txBody>
          <a:bodyPr wrap="square">
            <a:spAutoFit/>
          </a:bodyPr>
          <a:lstStyle/>
          <a:p>
            <a:pPr algn="just">
              <a:defRPr/>
            </a:pPr>
            <a:r>
              <a:rPr lang="en-US" altLang="zh-CN" sz="1000" noProof="1">
                <a:solidFill>
                  <a:schemeClr val="bg1"/>
                </a:solidFill>
                <a:latin typeface="+mn-ea"/>
              </a:rPr>
              <a:t>Log workouts, see a monthly exercise calendar</a:t>
            </a:r>
            <a:r>
              <a:rPr lang="zh-CN" altLang="en-US" sz="1000" noProof="1">
                <a:solidFill>
                  <a:schemeClr val="bg1"/>
                </a:solidFill>
                <a:latin typeface="+mn-ea"/>
              </a:rPr>
              <a:t>＆</a:t>
            </a:r>
            <a:r>
              <a:rPr lang="en-US" altLang="zh-CN" sz="1000" noProof="1">
                <a:solidFill>
                  <a:schemeClr val="bg1"/>
                </a:solidFill>
                <a:latin typeface="+mn-ea"/>
              </a:rPr>
              <a:t>use .MobileRun to track run stats and map routes </a:t>
            </a:r>
          </a:p>
        </p:txBody>
      </p:sp>
      <p:sp>
        <p:nvSpPr>
          <p:cNvPr id="10" name="Rectangle 42"/>
          <p:cNvSpPr>
            <a:spLocks noChangeArrowheads="1"/>
          </p:cNvSpPr>
          <p:nvPr/>
        </p:nvSpPr>
        <p:spPr bwMode="auto">
          <a:xfrm>
            <a:off x="8009281" y="4163099"/>
            <a:ext cx="3153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SLEEP BETTER</a:t>
            </a:r>
          </a:p>
        </p:txBody>
      </p:sp>
      <p:sp>
        <p:nvSpPr>
          <p:cNvPr id="11" name="Rectangle 43"/>
          <p:cNvSpPr/>
          <p:nvPr/>
        </p:nvSpPr>
        <p:spPr>
          <a:xfrm>
            <a:off x="8009283" y="4557046"/>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solidFill>
                <a:latin typeface="+mn-ea"/>
              </a:rPr>
              <a:t>Set sleep goals,review sleep quality </a:t>
            </a:r>
            <a:r>
              <a:rPr lang="zh-CN" altLang="en-US" sz="1000" noProof="1">
                <a:solidFill>
                  <a:schemeClr val="bg1"/>
                </a:solidFill>
                <a:latin typeface="+mn-ea"/>
              </a:rPr>
              <a:t>＆</a:t>
            </a:r>
            <a:r>
              <a:rPr lang="en-US" altLang="zh-CN" sz="1000" noProof="1">
                <a:solidFill>
                  <a:schemeClr val="bg1"/>
                </a:solidFill>
                <a:latin typeface="+mn-ea"/>
              </a:rPr>
              <a:t>see weekly sleep trend graphs</a:t>
            </a:r>
            <a:endParaRPr lang="en-US" sz="1000" noProof="1">
              <a:solidFill>
                <a:schemeClr val="bg1"/>
              </a:solidFill>
              <a:latin typeface="+mn-ea"/>
            </a:endParaRPr>
          </a:p>
        </p:txBody>
      </p:sp>
      <p:sp>
        <p:nvSpPr>
          <p:cNvPr id="12" name="Rectangle 44"/>
          <p:cNvSpPr>
            <a:spLocks noChangeArrowheads="1"/>
          </p:cNvSpPr>
          <p:nvPr/>
        </p:nvSpPr>
        <p:spPr bwMode="auto">
          <a:xfrm>
            <a:off x="8009281" y="2938309"/>
            <a:ext cx="2097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EARN BADGES</a:t>
            </a:r>
          </a:p>
        </p:txBody>
      </p:sp>
      <p:sp>
        <p:nvSpPr>
          <p:cNvPr id="13" name="Rectangle 45"/>
          <p:cNvSpPr/>
          <p:nvPr/>
        </p:nvSpPr>
        <p:spPr>
          <a:xfrm>
            <a:off x="8009283" y="3331739"/>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solidFill>
                <a:latin typeface="+mn-ea"/>
              </a:rPr>
              <a:t>Get goal progress notifications </a:t>
            </a:r>
            <a:r>
              <a:rPr lang="zh-CN" altLang="en-US" sz="1000" noProof="1">
                <a:solidFill>
                  <a:schemeClr val="bg1"/>
                </a:solidFill>
                <a:latin typeface="+mn-ea"/>
              </a:rPr>
              <a:t>＆</a:t>
            </a:r>
            <a:r>
              <a:rPr lang="en-US" altLang="zh-CN" sz="1000" noProof="1">
                <a:solidFill>
                  <a:schemeClr val="bg1"/>
                </a:solidFill>
                <a:latin typeface="+mn-ea"/>
              </a:rPr>
              <a:t>celebrate fitness milestones with badges</a:t>
            </a:r>
            <a:endParaRPr lang="en-US" sz="1000" noProof="1">
              <a:solidFill>
                <a:schemeClr val="bg1"/>
              </a:solidFill>
              <a:latin typeface="+mn-ea"/>
            </a:endParaRPr>
          </a:p>
        </p:txBody>
      </p:sp>
      <p:sp>
        <p:nvSpPr>
          <p:cNvPr id="14" name="Rectangle 70">
            <a:extLst>
              <a:ext uri="{FF2B5EF4-FFF2-40B4-BE49-F238E27FC236}">
                <a16:creationId xmlns:a16="http://schemas.microsoft.com/office/drawing/2014/main" id="{CC05D003-8588-4AF5-8488-B6A7C1C2567D}"/>
              </a:ext>
            </a:extLst>
          </p:cNvPr>
          <p:cNvSpPr>
            <a:spLocks noChangeArrowheads="1"/>
          </p:cNvSpPr>
          <p:nvPr/>
        </p:nvSpPr>
        <p:spPr bwMode="auto">
          <a:xfrm>
            <a:off x="3721761" y="183693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SEE PROGRESS</a:t>
            </a:r>
          </a:p>
        </p:txBody>
      </p:sp>
      <p:sp>
        <p:nvSpPr>
          <p:cNvPr id="15" name="Rectangle 23">
            <a:extLst>
              <a:ext uri="{FF2B5EF4-FFF2-40B4-BE49-F238E27FC236}">
                <a16:creationId xmlns:a16="http://schemas.microsoft.com/office/drawing/2014/main" id="{99B1EAD5-6E60-4229-ACA8-C8BF5EAB011A}"/>
              </a:ext>
            </a:extLst>
          </p:cNvPr>
          <p:cNvSpPr/>
          <p:nvPr/>
        </p:nvSpPr>
        <p:spPr>
          <a:xfrm>
            <a:off x="3721763" y="2224412"/>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solidFill>
                <a:latin typeface="+mn-ea"/>
              </a:rPr>
              <a:t>View your progress and analyze your trends with easy-to-read charts and graphs</a:t>
            </a:r>
          </a:p>
        </p:txBody>
      </p:sp>
      <p:sp>
        <p:nvSpPr>
          <p:cNvPr id="17" name="Rectangle 42">
            <a:extLst>
              <a:ext uri="{FF2B5EF4-FFF2-40B4-BE49-F238E27FC236}">
                <a16:creationId xmlns:a16="http://schemas.microsoft.com/office/drawing/2014/main" id="{947B508E-FE3B-4342-9786-44223A68829A}"/>
              </a:ext>
            </a:extLst>
          </p:cNvPr>
          <p:cNvSpPr>
            <a:spLocks noChangeArrowheads="1"/>
          </p:cNvSpPr>
          <p:nvPr/>
        </p:nvSpPr>
        <p:spPr bwMode="auto">
          <a:xfrm>
            <a:off x="3721761" y="4163099"/>
            <a:ext cx="3153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LOG FOOD</a:t>
            </a:r>
          </a:p>
        </p:txBody>
      </p:sp>
      <p:sp>
        <p:nvSpPr>
          <p:cNvPr id="18" name="Rectangle 43">
            <a:extLst>
              <a:ext uri="{FF2B5EF4-FFF2-40B4-BE49-F238E27FC236}">
                <a16:creationId xmlns:a16="http://schemas.microsoft.com/office/drawing/2014/main" id="{A77AC4C2-131C-411F-8C73-0F261BB9B51D}"/>
              </a:ext>
            </a:extLst>
          </p:cNvPr>
          <p:cNvSpPr/>
          <p:nvPr/>
        </p:nvSpPr>
        <p:spPr>
          <a:xfrm>
            <a:off x="3721763" y="4557046"/>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solidFill>
                <a:latin typeface="+mn-ea"/>
              </a:rPr>
              <a:t>Log food fast with a calorie estimator,meal shortcuts</a:t>
            </a:r>
            <a:r>
              <a:rPr lang="zh-CN" altLang="en-US" sz="1000" noProof="1">
                <a:solidFill>
                  <a:schemeClr val="bg1"/>
                </a:solidFill>
                <a:latin typeface="+mn-ea"/>
              </a:rPr>
              <a:t>＆ </a:t>
            </a:r>
            <a:r>
              <a:rPr lang="en-US" altLang="zh-CN" sz="1000" noProof="1">
                <a:solidFill>
                  <a:schemeClr val="bg1"/>
                </a:solidFill>
                <a:latin typeface="+mn-ea"/>
              </a:rPr>
              <a:t>expanded food database</a:t>
            </a:r>
            <a:endParaRPr lang="en-US" sz="1000" noProof="1">
              <a:solidFill>
                <a:schemeClr val="bg1"/>
              </a:solidFill>
              <a:latin typeface="+mn-ea"/>
            </a:endParaRPr>
          </a:p>
        </p:txBody>
      </p:sp>
      <p:sp>
        <p:nvSpPr>
          <p:cNvPr id="20" name="Rectangle 44">
            <a:extLst>
              <a:ext uri="{FF2B5EF4-FFF2-40B4-BE49-F238E27FC236}">
                <a16:creationId xmlns:a16="http://schemas.microsoft.com/office/drawing/2014/main" id="{0A0B6FD3-504F-4F86-AC63-8195852FB315}"/>
              </a:ext>
            </a:extLst>
          </p:cNvPr>
          <p:cNvSpPr>
            <a:spLocks noChangeArrowheads="1"/>
          </p:cNvSpPr>
          <p:nvPr/>
        </p:nvSpPr>
        <p:spPr bwMode="auto">
          <a:xfrm>
            <a:off x="3721761" y="2938309"/>
            <a:ext cx="2097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noProof="1">
                <a:solidFill>
                  <a:schemeClr val="bg1"/>
                </a:solidFill>
                <a:latin typeface="Open Sans" panose="020B0606030504020204" pitchFamily="34" charset="0"/>
                <a:ea typeface="Open Sans" panose="020B0606030504020204" pitchFamily="34" charset="0"/>
                <a:cs typeface="Open Sans" panose="020B0606030504020204" pitchFamily="34" charset="0"/>
              </a:rPr>
              <a:t>SHARE+CMPETE</a:t>
            </a:r>
          </a:p>
        </p:txBody>
      </p:sp>
      <p:sp>
        <p:nvSpPr>
          <p:cNvPr id="21" name="Rectangle 45">
            <a:extLst>
              <a:ext uri="{FF2B5EF4-FFF2-40B4-BE49-F238E27FC236}">
                <a16:creationId xmlns:a16="http://schemas.microsoft.com/office/drawing/2014/main" id="{A44BF1AB-B4D1-4D26-9556-B9049F442B4D}"/>
              </a:ext>
            </a:extLst>
          </p:cNvPr>
          <p:cNvSpPr/>
          <p:nvPr/>
        </p:nvSpPr>
        <p:spPr>
          <a:xfrm>
            <a:off x="3721763" y="3331739"/>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solidFill>
                <a:latin typeface="+mn-ea"/>
              </a:rPr>
              <a:t>Invite friend and family to share stats, send cheers</a:t>
            </a:r>
            <a:r>
              <a:rPr lang="zh-CN" altLang="en-US" sz="1000" noProof="1">
                <a:solidFill>
                  <a:schemeClr val="bg1"/>
                </a:solidFill>
                <a:latin typeface="+mn-ea"/>
              </a:rPr>
              <a:t>＆</a:t>
            </a:r>
            <a:r>
              <a:rPr lang="en-US" altLang="zh-CN" sz="1000" noProof="1">
                <a:solidFill>
                  <a:schemeClr val="bg1"/>
                </a:solidFill>
                <a:latin typeface="+mn-ea"/>
              </a:rPr>
              <a:t>compete on the leaderboard</a:t>
            </a:r>
            <a:endParaRPr lang="en-US" sz="1000" noProof="1">
              <a:solidFill>
                <a:schemeClr val="bg1"/>
              </a:solidFill>
              <a:latin typeface="+mn-ea"/>
            </a:endParaRPr>
          </a:p>
        </p:txBody>
      </p:sp>
      <p:sp>
        <p:nvSpPr>
          <p:cNvPr id="22" name="文本框 21">
            <a:extLst>
              <a:ext uri="{FF2B5EF4-FFF2-40B4-BE49-F238E27FC236}">
                <a16:creationId xmlns:a16="http://schemas.microsoft.com/office/drawing/2014/main" id="{5A480638-A3A5-4D78-900C-39B8E22632AF}"/>
              </a:ext>
            </a:extLst>
          </p:cNvPr>
          <p:cNvSpPr txBox="1"/>
          <p:nvPr/>
        </p:nvSpPr>
        <p:spPr>
          <a:xfrm>
            <a:off x="3721761" y="1081335"/>
            <a:ext cx="248602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Features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AutoShape 2" descr="“fitbit one wireless activity plus”的图片搜索结果">
            <a:extLst>
              <a:ext uri="{FF2B5EF4-FFF2-40B4-BE49-F238E27FC236}">
                <a16:creationId xmlns:a16="http://schemas.microsoft.com/office/drawing/2014/main" id="{046B1227-4B75-483C-9C79-12E556CA21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925140E4-35A8-44DA-B098-432164C72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17" y="2259493"/>
            <a:ext cx="1945652" cy="2358644"/>
          </a:xfrm>
          <a:prstGeom prst="rect">
            <a:avLst/>
          </a:prstGeom>
        </p:spPr>
      </p:pic>
      <p:sp>
        <p:nvSpPr>
          <p:cNvPr id="19" name="TextBox 18">
            <a:extLst>
              <a:ext uri="{FF2B5EF4-FFF2-40B4-BE49-F238E27FC236}">
                <a16:creationId xmlns:a16="http://schemas.microsoft.com/office/drawing/2014/main" id="{44C5F19E-F135-4D96-BFD3-E9EB1539B8E7}"/>
              </a:ext>
            </a:extLst>
          </p:cNvPr>
          <p:cNvSpPr txBox="1"/>
          <p:nvPr/>
        </p:nvSpPr>
        <p:spPr>
          <a:xfrm>
            <a:off x="11643459" y="6390057"/>
            <a:ext cx="428322" cy="369332"/>
          </a:xfrm>
          <a:prstGeom prst="rect">
            <a:avLst/>
          </a:prstGeom>
          <a:noFill/>
        </p:spPr>
        <p:txBody>
          <a:bodyPr wrap="none" rtlCol="0">
            <a:spAutoFit/>
          </a:bodyPr>
          <a:lstStyle/>
          <a:p>
            <a:r>
              <a:rPr lang="en-US" dirty="0"/>
              <a:t>14</a:t>
            </a:r>
          </a:p>
        </p:txBody>
      </p:sp>
    </p:spTree>
  </p:cSld>
  <p:clrMapOvr>
    <a:masterClrMapping/>
  </p:clrMapOvr>
  <mc:AlternateContent xmlns:mc="http://schemas.openxmlformats.org/markup-compatibility/2006" xmlns:p14="http://schemas.microsoft.com/office/powerpoint/2010/main">
    <mc:Choice Requires="p14">
      <p:transition spd="slow" p14:dur="1200" advTm="2760">
        <p:dissolve/>
      </p:transition>
    </mc:Choice>
    <mc:Fallback xmlns="">
      <p:transition spd="slow" advTm="276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500"/>
                            </p:stCondLst>
                            <p:childTnLst>
                              <p:par>
                                <p:cTn id="24" presetID="47" presetClass="entr" presetSubtype="0" fill="hold" grpId="0" nodeType="afterEffect">
                                  <p:stCondLst>
                                    <p:cond delay="0"/>
                                  </p:stCondLst>
                                  <p:iterate type="lt">
                                    <p:tmPct val="10000"/>
                                  </p:iterate>
                                  <p:childTnLst>
                                    <p:set>
                                      <p:cBhvr>
                                        <p:cTn id="25" dur="1" fill="hold">
                                          <p:stCondLst>
                                            <p:cond delay="0"/>
                                          </p:stCondLst>
                                        </p:cTn>
                                        <p:tgtEl>
                                          <p:spTgt spid="22">
                                            <p:txEl>
                                              <p:pRg st="0" end="0"/>
                                            </p:txEl>
                                          </p:spTgt>
                                        </p:tgtEl>
                                        <p:attrNameLst>
                                          <p:attrName>style.visibility</p:attrName>
                                        </p:attrNameLst>
                                      </p:cBhvr>
                                      <p:to>
                                        <p:strVal val="visible"/>
                                      </p:to>
                                    </p:set>
                                    <p:animEffect transition="in" filter="fade">
                                      <p:cBhvr>
                                        <p:cTn id="26" dur="250"/>
                                        <p:tgtEl>
                                          <p:spTgt spid="22">
                                            <p:txEl>
                                              <p:pRg st="0" end="0"/>
                                            </p:txEl>
                                          </p:spTgt>
                                        </p:tgtEl>
                                      </p:cBhvr>
                                    </p:animEffect>
                                    <p:anim calcmode="lin" valueType="num">
                                      <p:cBhvr>
                                        <p:cTn id="27"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8" dur="250" fill="hold"/>
                                        <p:tgtEl>
                                          <p:spTgt spid="22">
                                            <p:txEl>
                                              <p:pRg st="0" end="0"/>
                                            </p:txEl>
                                          </p:spTgt>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1000"/>
                            </p:stCondLst>
                            <p:childTnLst>
                              <p:par>
                                <p:cTn id="48" presetID="6" presetClass="entr" presetSubtype="16"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circle(i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p:bldP spid="9" grpId="0"/>
      <p:bldP spid="10" grpId="0"/>
      <p:bldP spid="11" grpId="0"/>
      <p:bldP spid="12" grpId="0"/>
      <p:bldP spid="13" grpId="0"/>
      <p:bldP spid="14" grpId="0"/>
      <p:bldP spid="15" grpId="0"/>
      <p:bldP spid="17" grpId="0"/>
      <p:bldP spid="18" grpId="0"/>
      <p:bldP spid="20" grpId="0"/>
      <p:bldP spid="21" grpId="0"/>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3E243B91-E8F4-4694-B9C1-ED63753D40A4}"/>
              </a:ext>
            </a:extLst>
          </p:cNvPr>
          <p:cNvSpPr/>
          <p:nvPr/>
        </p:nvSpPr>
        <p:spPr>
          <a:xfrm>
            <a:off x="2497085" y="976416"/>
            <a:ext cx="7060557" cy="2037145"/>
          </a:xfrm>
          <a:prstGeom prst="roundRect">
            <a:avLst/>
          </a:prstGeom>
          <a:gradFill>
            <a:gsLst>
              <a:gs pos="0">
                <a:srgbClr val="F6D3F1"/>
              </a:gs>
              <a:gs pos="27000">
                <a:srgbClr val="D9BAFD"/>
              </a:gs>
              <a:gs pos="75856">
                <a:srgbClr val="9878F5"/>
              </a:gs>
              <a:gs pos="52000">
                <a:srgbClr val="B997FB"/>
              </a:gs>
              <a:gs pos="100000">
                <a:srgbClr val="5941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Image result for fitbit activity tracker wireless">
            <a:extLst>
              <a:ext uri="{FF2B5EF4-FFF2-40B4-BE49-F238E27FC236}">
                <a16:creationId xmlns:a16="http://schemas.microsoft.com/office/drawing/2014/main" id="{22E5C9EF-C1E1-49E3-A223-B41729A2E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122" y="1180556"/>
            <a:ext cx="5857755" cy="1557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0"/>
          <p:cNvSpPr>
            <a:spLocks noChangeArrowheads="1"/>
          </p:cNvSpPr>
          <p:nvPr/>
        </p:nvSpPr>
        <p:spPr bwMode="auto">
          <a:xfrm>
            <a:off x="6096001" y="3266892"/>
            <a:ext cx="33620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Wireless Activity Tracker Cons</a:t>
            </a:r>
          </a:p>
        </p:txBody>
      </p:sp>
      <p:sp>
        <p:nvSpPr>
          <p:cNvPr id="7" name="Rectangle 23"/>
          <p:cNvSpPr/>
          <p:nvPr/>
        </p:nvSpPr>
        <p:spPr>
          <a:xfrm>
            <a:off x="6096000" y="3666846"/>
            <a:ext cx="3461642" cy="1323439"/>
          </a:xfrm>
          <a:prstGeom prst="rect">
            <a:avLst/>
          </a:prstGeom>
        </p:spPr>
        <p:txBody>
          <a:bodyPr wrap="square">
            <a:spAutoFit/>
          </a:bodyPr>
          <a:lstStyle/>
          <a:p>
            <a:pPr algn="just">
              <a:defRPr/>
            </a:pPr>
            <a:r>
              <a:rPr lang="en-US" sz="1000" noProof="1">
                <a:solidFill>
                  <a:schemeClr val="bg1">
                    <a:lumMod val="50000"/>
                  </a:schemeClr>
                </a:solidFill>
                <a:latin typeface="+mn-ea"/>
              </a:rPr>
              <a:t>No GPS tracking</a:t>
            </a:r>
          </a:p>
          <a:p>
            <a:pPr algn="just">
              <a:defRPr/>
            </a:pPr>
            <a:r>
              <a:rPr lang="en-US" sz="1000" noProof="1">
                <a:solidFill>
                  <a:schemeClr val="bg1">
                    <a:lumMod val="50000"/>
                  </a:schemeClr>
                </a:solidFill>
                <a:latin typeface="+mn-ea"/>
              </a:rPr>
              <a:t>Sleep wristband comes undone and tracker often slips out</a:t>
            </a:r>
          </a:p>
          <a:p>
            <a:pPr algn="just">
              <a:defRPr/>
            </a:pPr>
            <a:r>
              <a:rPr lang="en-US" sz="1000" noProof="1">
                <a:solidFill>
                  <a:schemeClr val="bg1">
                    <a:lumMod val="50000"/>
                  </a:schemeClr>
                </a:solidFill>
                <a:latin typeface="+mn-ea"/>
              </a:rPr>
              <a:t>Silicone case with clip tends to loosen over time and tracker falls out</a:t>
            </a:r>
          </a:p>
          <a:p>
            <a:pPr algn="just">
              <a:defRPr/>
            </a:pPr>
            <a:r>
              <a:rPr lang="en-US" sz="1000" noProof="1">
                <a:solidFill>
                  <a:schemeClr val="bg1">
                    <a:lumMod val="50000"/>
                  </a:schemeClr>
                </a:solidFill>
                <a:latin typeface="+mn-ea"/>
              </a:rPr>
              <a:t>Sometimes counts steps while driving on bumpy roads</a:t>
            </a:r>
          </a:p>
          <a:p>
            <a:pPr algn="just">
              <a:defRPr/>
            </a:pPr>
            <a:r>
              <a:rPr lang="en-US" sz="1000" noProof="1">
                <a:solidFill>
                  <a:schemeClr val="bg1">
                    <a:lumMod val="50000"/>
                  </a:schemeClr>
                </a:solidFill>
                <a:latin typeface="+mn-ea"/>
              </a:rPr>
              <a:t>Display hard to read in bright sunlight</a:t>
            </a:r>
          </a:p>
          <a:p>
            <a:pPr algn="just">
              <a:defRPr/>
            </a:pPr>
            <a:r>
              <a:rPr lang="en-US" sz="1000" noProof="1">
                <a:solidFill>
                  <a:schemeClr val="bg1">
                    <a:lumMod val="50000"/>
                  </a:schemeClr>
                </a:solidFill>
                <a:latin typeface="+mn-ea"/>
              </a:rPr>
              <a:t>Need to manually enter activities not tracked</a:t>
            </a:r>
          </a:p>
          <a:p>
            <a:pPr algn="just">
              <a:defRPr/>
            </a:pPr>
            <a:r>
              <a:rPr lang="en-US" sz="1000" noProof="1">
                <a:solidFill>
                  <a:schemeClr val="bg1">
                    <a:lumMod val="50000"/>
                  </a:schemeClr>
                </a:solidFill>
                <a:latin typeface="+mn-ea"/>
              </a:rPr>
              <a:t>Not waterproof</a:t>
            </a:r>
          </a:p>
        </p:txBody>
      </p:sp>
      <p:sp>
        <p:nvSpPr>
          <p:cNvPr id="10" name="Rectangle 44"/>
          <p:cNvSpPr>
            <a:spLocks noChangeArrowheads="1"/>
          </p:cNvSpPr>
          <p:nvPr/>
        </p:nvSpPr>
        <p:spPr bwMode="auto">
          <a:xfrm>
            <a:off x="2642180" y="3266892"/>
            <a:ext cx="34538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Wireless Activity Tracker Pros</a:t>
            </a:r>
          </a:p>
        </p:txBody>
      </p:sp>
      <p:sp>
        <p:nvSpPr>
          <p:cNvPr id="11" name="Rectangle 45"/>
          <p:cNvSpPr/>
          <p:nvPr/>
        </p:nvSpPr>
        <p:spPr>
          <a:xfrm>
            <a:off x="2642180" y="3666846"/>
            <a:ext cx="3453820" cy="2400657"/>
          </a:xfrm>
          <a:prstGeom prst="rect">
            <a:avLst/>
          </a:prstGeom>
        </p:spPr>
        <p:txBody>
          <a:bodyPr wrap="square">
            <a:spAutoFit/>
          </a:bodyPr>
          <a:lstStyle/>
          <a:p>
            <a:pPr algn="just">
              <a:defRPr/>
            </a:pPr>
            <a:r>
              <a:rPr lang="en-US" sz="1000" noProof="1">
                <a:solidFill>
                  <a:schemeClr val="bg1">
                    <a:lumMod val="50000"/>
                  </a:schemeClr>
                </a:solidFill>
                <a:latin typeface="+mn-ea"/>
              </a:rPr>
              <a:t>Has an altimeter to measure stair climbing</a:t>
            </a:r>
          </a:p>
          <a:p>
            <a:pPr algn="just">
              <a:defRPr/>
            </a:pPr>
            <a:r>
              <a:rPr lang="en-US" sz="1000" noProof="1">
                <a:solidFill>
                  <a:schemeClr val="bg1">
                    <a:lumMod val="50000"/>
                  </a:schemeClr>
                </a:solidFill>
                <a:latin typeface="+mn-ea"/>
              </a:rPr>
              <a:t>Has a display with 6 tracking modes</a:t>
            </a:r>
          </a:p>
          <a:p>
            <a:pPr algn="just">
              <a:defRPr/>
            </a:pPr>
            <a:r>
              <a:rPr lang="en-US" sz="1000" noProof="1">
                <a:solidFill>
                  <a:schemeClr val="bg1">
                    <a:lumMod val="50000"/>
                  </a:schemeClr>
                </a:solidFill>
                <a:latin typeface="+mn-ea"/>
              </a:rPr>
              <a:t>Features a clock on its display</a:t>
            </a:r>
          </a:p>
          <a:p>
            <a:pPr algn="just">
              <a:defRPr/>
            </a:pPr>
            <a:r>
              <a:rPr lang="en-US" sz="1000" noProof="1">
                <a:solidFill>
                  <a:schemeClr val="bg1">
                    <a:lumMod val="50000"/>
                  </a:schemeClr>
                </a:solidFill>
                <a:latin typeface="+mn-ea"/>
              </a:rPr>
              <a:t>Accuracy and durability rated high by users</a:t>
            </a:r>
          </a:p>
          <a:p>
            <a:pPr algn="just">
              <a:defRPr/>
            </a:pPr>
            <a:r>
              <a:rPr lang="en-US" sz="1000" noProof="1">
                <a:solidFill>
                  <a:schemeClr val="bg1">
                    <a:lumMod val="50000"/>
                  </a:schemeClr>
                </a:solidFill>
                <a:latin typeface="+mn-ea"/>
              </a:rPr>
              <a:t>Measures sleep quality</a:t>
            </a:r>
          </a:p>
          <a:p>
            <a:pPr algn="just">
              <a:defRPr/>
            </a:pPr>
            <a:r>
              <a:rPr lang="en-US" sz="1000" noProof="1">
                <a:solidFill>
                  <a:schemeClr val="bg1">
                    <a:lumMod val="50000"/>
                  </a:schemeClr>
                </a:solidFill>
                <a:latin typeface="+mn-ea"/>
              </a:rPr>
              <a:t>Vibrating silent alarm will not cause disturbance</a:t>
            </a:r>
          </a:p>
          <a:p>
            <a:pPr algn="just">
              <a:defRPr/>
            </a:pPr>
            <a:r>
              <a:rPr lang="en-US" sz="1000" noProof="1">
                <a:solidFill>
                  <a:schemeClr val="bg1">
                    <a:lumMod val="50000"/>
                  </a:schemeClr>
                </a:solidFill>
                <a:latin typeface="+mn-ea"/>
              </a:rPr>
              <a:t>Ability to connect to online community is highly motivating</a:t>
            </a:r>
          </a:p>
          <a:p>
            <a:pPr algn="just">
              <a:defRPr/>
            </a:pPr>
            <a:r>
              <a:rPr lang="en-US" sz="1000" noProof="1">
                <a:solidFill>
                  <a:schemeClr val="bg1">
                    <a:lumMod val="50000"/>
                  </a:schemeClr>
                </a:solidFill>
                <a:latin typeface="+mn-ea"/>
              </a:rPr>
              <a:t>Can set either miles or kilometers for distance units</a:t>
            </a:r>
          </a:p>
          <a:p>
            <a:pPr algn="just">
              <a:defRPr/>
            </a:pPr>
            <a:r>
              <a:rPr lang="en-US" sz="1000" noProof="1">
                <a:solidFill>
                  <a:schemeClr val="bg1">
                    <a:lumMod val="50000"/>
                  </a:schemeClr>
                </a:solidFill>
                <a:latin typeface="+mn-ea"/>
              </a:rPr>
              <a:t>Easy to set up and program</a:t>
            </a:r>
          </a:p>
          <a:p>
            <a:pPr algn="just">
              <a:defRPr/>
            </a:pPr>
            <a:r>
              <a:rPr lang="en-US" sz="1000" noProof="1">
                <a:solidFill>
                  <a:schemeClr val="bg1">
                    <a:lumMod val="50000"/>
                  </a:schemeClr>
                </a:solidFill>
                <a:latin typeface="+mn-ea"/>
              </a:rPr>
              <a:t>Wireless syncing of latest stats</a:t>
            </a:r>
          </a:p>
          <a:p>
            <a:pPr algn="just">
              <a:defRPr/>
            </a:pPr>
            <a:r>
              <a:rPr lang="en-US" sz="1000" noProof="1">
                <a:solidFill>
                  <a:schemeClr val="bg1">
                    <a:lumMod val="50000"/>
                  </a:schemeClr>
                </a:solidFill>
                <a:latin typeface="+mn-ea"/>
              </a:rPr>
              <a:t>Compatible with PCs and Macs, iOS and Android devices</a:t>
            </a:r>
          </a:p>
          <a:p>
            <a:pPr algn="just">
              <a:defRPr/>
            </a:pPr>
            <a:r>
              <a:rPr lang="en-US" sz="1000" noProof="1">
                <a:solidFill>
                  <a:schemeClr val="bg1">
                    <a:lumMod val="50000"/>
                  </a:schemeClr>
                </a:solidFill>
                <a:latin typeface="+mn-ea"/>
              </a:rPr>
              <a:t>Compatible with many other fitness apps available</a:t>
            </a:r>
          </a:p>
          <a:p>
            <a:pPr algn="just">
              <a:defRPr/>
            </a:pPr>
            <a:r>
              <a:rPr lang="en-US" sz="1000" noProof="1">
                <a:solidFill>
                  <a:schemeClr val="bg1">
                    <a:lumMod val="50000"/>
                  </a:schemeClr>
                </a:solidFill>
                <a:latin typeface="+mn-ea"/>
              </a:rPr>
              <a:t>Ability to connect with online fitness communities</a:t>
            </a:r>
          </a:p>
          <a:p>
            <a:pPr algn="just">
              <a:defRPr/>
            </a:pPr>
            <a:r>
              <a:rPr lang="en-US" sz="1000" noProof="1">
                <a:solidFill>
                  <a:schemeClr val="bg1">
                    <a:lumMod val="50000"/>
                  </a:schemeClr>
                </a:solidFill>
                <a:latin typeface="+mn-ea"/>
              </a:rPr>
              <a:t>Small, light and discreet</a:t>
            </a:r>
          </a:p>
          <a:p>
            <a:pPr algn="just">
              <a:defRPr/>
            </a:pPr>
            <a:r>
              <a:rPr lang="en-US" sz="1000" noProof="1">
                <a:solidFill>
                  <a:schemeClr val="bg1">
                    <a:lumMod val="50000"/>
                  </a:schemeClr>
                </a:solidFill>
                <a:latin typeface="+mn-ea"/>
              </a:rPr>
              <a:t>Great motivational tool to become more active and healthy</a:t>
            </a:r>
          </a:p>
        </p:txBody>
      </p:sp>
      <p:sp>
        <p:nvSpPr>
          <p:cNvPr id="8" name="TextBox 7">
            <a:extLst>
              <a:ext uri="{FF2B5EF4-FFF2-40B4-BE49-F238E27FC236}">
                <a16:creationId xmlns:a16="http://schemas.microsoft.com/office/drawing/2014/main" id="{F250D5BA-42C6-4CBB-9069-2D3B0030DFDF}"/>
              </a:ext>
            </a:extLst>
          </p:cNvPr>
          <p:cNvSpPr txBox="1"/>
          <p:nvPr/>
        </p:nvSpPr>
        <p:spPr>
          <a:xfrm>
            <a:off x="11643459" y="6390057"/>
            <a:ext cx="428322"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759283679"/>
      </p:ext>
    </p:extLst>
  </p:cSld>
  <p:clrMapOvr>
    <a:masterClrMapping/>
  </p:clrMapOvr>
  <p:transition spd="med" advTm="2555">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3"/>
          <p:cNvSpPr/>
          <p:nvPr/>
        </p:nvSpPr>
        <p:spPr>
          <a:xfrm>
            <a:off x="7540517" y="2353414"/>
            <a:ext cx="3362035" cy="1169551"/>
          </a:xfrm>
          <a:prstGeom prst="rect">
            <a:avLst/>
          </a:prstGeom>
        </p:spPr>
        <p:txBody>
          <a:bodyPr wrap="square">
            <a:spAutoFit/>
          </a:bodyPr>
          <a:lstStyle/>
          <a:p>
            <a:pPr algn="just">
              <a:defRPr/>
            </a:pPr>
            <a:r>
              <a:rPr lang="en-US" sz="1000" noProof="1">
                <a:solidFill>
                  <a:schemeClr val="bg1"/>
                </a:solidFill>
                <a:latin typeface="+mn-ea"/>
              </a:rPr>
              <a:t>Neuroon was originally a product focussed on aiding polyphasic sleep (breaking your sleep up into a series of timed naps) but after consulting with the medical and business community, the founders decided to pivot their idea to benefit a wider audience, transforming their device into a ‘universal sleep companion’ and ‘personal energy manager’.</a:t>
            </a:r>
          </a:p>
        </p:txBody>
      </p:sp>
      <p:sp>
        <p:nvSpPr>
          <p:cNvPr id="14" name="矩形 13">
            <a:extLst>
              <a:ext uri="{FF2B5EF4-FFF2-40B4-BE49-F238E27FC236}">
                <a16:creationId xmlns:a16="http://schemas.microsoft.com/office/drawing/2014/main" id="{4BE9B636-B4F1-4EAE-ADCB-CF9792A268DE}"/>
              </a:ext>
            </a:extLst>
          </p:cNvPr>
          <p:cNvSpPr/>
          <p:nvPr/>
        </p:nvSpPr>
        <p:spPr>
          <a:xfrm>
            <a:off x="7540517" y="1890317"/>
            <a:ext cx="3931269" cy="340734"/>
          </a:xfrm>
          <a:prstGeom prst="rect">
            <a:avLst/>
          </a:prstGeom>
        </p:spPr>
        <p:txBody>
          <a:bodyPr wrap="square">
            <a:spAutoFit/>
          </a:bodyPr>
          <a:lstStyle/>
          <a:p>
            <a:pPr>
              <a:lnSpc>
                <a:spcPct val="150000"/>
              </a:lnSpc>
              <a:buClr>
                <a:srgbClr val="E24848"/>
              </a:buClr>
            </a:pPr>
            <a:r>
              <a:rPr lang="en-US" altLang="zh-CN" sz="1200" b="1" noProof="1">
                <a:solidFill>
                  <a:schemeClr val="bg1"/>
                </a:solidFill>
                <a:latin typeface="Calibri Light" panose="020F0302020204030204" pitchFamily="34" charset="0"/>
                <a:cs typeface="Arial" panose="020B0604020202020204" pitchFamily="34" charset="0"/>
              </a:rPr>
              <a:t>Sleep Mask lets you monitor your brain activity whilst asleep.</a:t>
            </a:r>
            <a:endParaRPr lang="en-US" altLang="zh-CN" sz="1050" b="1" noProof="1">
              <a:solidFill>
                <a:schemeClr val="bg1"/>
              </a:solidFill>
              <a:latin typeface="Calibri Light" panose="020F030202020403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DB56B48-AC93-4D58-A8D7-1862DA17CBD8}"/>
              </a:ext>
            </a:extLst>
          </p:cNvPr>
          <p:cNvPicPr>
            <a:picLocks noChangeAspect="1"/>
          </p:cNvPicPr>
          <p:nvPr/>
        </p:nvPicPr>
        <p:blipFill>
          <a:blip r:embed="rId3"/>
          <a:stretch>
            <a:fillRect/>
          </a:stretch>
        </p:blipFill>
        <p:spPr>
          <a:xfrm>
            <a:off x="916983" y="1379840"/>
            <a:ext cx="5857875" cy="4286250"/>
          </a:xfrm>
          <a:prstGeom prst="rect">
            <a:avLst/>
          </a:prstGeom>
        </p:spPr>
      </p:pic>
      <p:sp>
        <p:nvSpPr>
          <p:cNvPr id="20" name="文本框 19">
            <a:extLst>
              <a:ext uri="{FF2B5EF4-FFF2-40B4-BE49-F238E27FC236}">
                <a16:creationId xmlns:a16="http://schemas.microsoft.com/office/drawing/2014/main" id="{18C43DBA-9F4B-4042-B6A9-80FA49218E56}"/>
              </a:ext>
            </a:extLst>
          </p:cNvPr>
          <p:cNvSpPr txBox="1"/>
          <p:nvPr/>
        </p:nvSpPr>
        <p:spPr>
          <a:xfrm>
            <a:off x="7540517" y="3787140"/>
            <a:ext cx="5021861" cy="523220"/>
          </a:xfrm>
          <a:prstGeom prst="rect">
            <a:avLst/>
          </a:prstGeom>
          <a:noFill/>
        </p:spPr>
        <p:txBody>
          <a:bodyPr wrap="square" rtlCol="0">
            <a:spAutoFit/>
          </a:bodyPr>
          <a:lstStyle/>
          <a:p>
            <a:r>
              <a:rPr lang="en-US" altLang="zh-CN" sz="28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Features</a:t>
            </a:r>
            <a:endParaRPr lang="zh-CN" altLang="en-US" sz="2800" b="1" spc="300" dirty="0">
              <a:solidFill>
                <a:schemeClr val="bg1"/>
              </a:solidFill>
              <a:latin typeface="Open Sans" panose="020B0606030504020204" pitchFamily="34" charset="0"/>
              <a:cs typeface="Open Sans" panose="020B0606030504020204" pitchFamily="34" charset="0"/>
            </a:endParaRPr>
          </a:p>
        </p:txBody>
      </p:sp>
      <p:sp>
        <p:nvSpPr>
          <p:cNvPr id="22" name="Rectangle 23">
            <a:extLst>
              <a:ext uri="{FF2B5EF4-FFF2-40B4-BE49-F238E27FC236}">
                <a16:creationId xmlns:a16="http://schemas.microsoft.com/office/drawing/2014/main" id="{46F90DB6-06F8-48D1-82DE-71B53378E738}"/>
              </a:ext>
            </a:extLst>
          </p:cNvPr>
          <p:cNvSpPr/>
          <p:nvPr/>
        </p:nvSpPr>
        <p:spPr>
          <a:xfrm>
            <a:off x="7540517" y="4331975"/>
            <a:ext cx="3362035" cy="1477328"/>
          </a:xfrm>
          <a:prstGeom prst="rect">
            <a:avLst/>
          </a:prstGeom>
        </p:spPr>
        <p:txBody>
          <a:bodyPr wrap="square">
            <a:spAutoFit/>
          </a:bodyPr>
          <a:lstStyle/>
          <a:p>
            <a:pPr algn="just">
              <a:defRPr/>
            </a:pPr>
            <a:r>
              <a:rPr lang="en-US" sz="1000" noProof="1">
                <a:solidFill>
                  <a:schemeClr val="bg1"/>
                </a:solidFill>
                <a:latin typeface="+mn-ea"/>
              </a:rPr>
              <a:t>Sleep issues (insomnia, fatigue, trouble falling asleep)</a:t>
            </a:r>
          </a:p>
          <a:p>
            <a:pPr algn="just">
              <a:defRPr/>
            </a:pPr>
            <a:endParaRPr lang="en-US" sz="1000" noProof="1">
              <a:solidFill>
                <a:schemeClr val="bg1"/>
              </a:solidFill>
              <a:latin typeface="+mn-ea"/>
            </a:endParaRPr>
          </a:p>
          <a:p>
            <a:pPr algn="just">
              <a:defRPr/>
            </a:pPr>
            <a:r>
              <a:rPr lang="en-US" sz="1000" noProof="1">
                <a:solidFill>
                  <a:schemeClr val="bg1"/>
                </a:solidFill>
                <a:latin typeface="+mn-ea"/>
              </a:rPr>
              <a:t>Jet lag</a:t>
            </a:r>
          </a:p>
          <a:p>
            <a:pPr algn="just">
              <a:defRPr/>
            </a:pPr>
            <a:endParaRPr lang="en-US" sz="1000" noProof="1">
              <a:solidFill>
                <a:schemeClr val="bg1"/>
              </a:solidFill>
              <a:latin typeface="+mn-ea"/>
            </a:endParaRPr>
          </a:p>
          <a:p>
            <a:pPr algn="just">
              <a:defRPr/>
            </a:pPr>
            <a:r>
              <a:rPr lang="en-US" sz="1000" noProof="1">
                <a:solidFill>
                  <a:schemeClr val="bg1"/>
                </a:solidFill>
                <a:latin typeface="+mn-ea"/>
              </a:rPr>
              <a:t>Shift working/irregular schedules</a:t>
            </a:r>
          </a:p>
          <a:p>
            <a:pPr algn="just">
              <a:defRPr/>
            </a:pPr>
            <a:endParaRPr lang="en-US" sz="1000" noProof="1">
              <a:solidFill>
                <a:schemeClr val="bg1"/>
              </a:solidFill>
              <a:latin typeface="+mn-ea"/>
            </a:endParaRPr>
          </a:p>
          <a:p>
            <a:pPr algn="just">
              <a:defRPr/>
            </a:pPr>
            <a:r>
              <a:rPr lang="en-US" sz="1000" noProof="1">
                <a:solidFill>
                  <a:schemeClr val="bg1"/>
                </a:solidFill>
                <a:latin typeface="+mn-ea"/>
              </a:rPr>
              <a:t>‘Smart’ napping</a:t>
            </a:r>
          </a:p>
          <a:p>
            <a:pPr algn="just">
              <a:defRPr/>
            </a:pPr>
            <a:endParaRPr lang="en-US" sz="1000" noProof="1">
              <a:solidFill>
                <a:schemeClr val="bg1"/>
              </a:solidFill>
              <a:latin typeface="+mn-ea"/>
            </a:endParaRPr>
          </a:p>
          <a:p>
            <a:pPr algn="just">
              <a:defRPr/>
            </a:pPr>
            <a:r>
              <a:rPr lang="en-US" sz="1000" noProof="1">
                <a:solidFill>
                  <a:schemeClr val="bg1"/>
                </a:solidFill>
                <a:latin typeface="+mn-ea"/>
              </a:rPr>
              <a:t>Lucid dreaming (available as an additional add-on)</a:t>
            </a:r>
          </a:p>
        </p:txBody>
      </p:sp>
      <p:sp>
        <p:nvSpPr>
          <p:cNvPr id="8" name="矩形 6">
            <a:extLst>
              <a:ext uri="{FF2B5EF4-FFF2-40B4-BE49-F238E27FC236}">
                <a16:creationId xmlns:a16="http://schemas.microsoft.com/office/drawing/2014/main" id="{6184EE2B-7D8B-4FB7-8DC3-0D95FE2F034F}"/>
              </a:ext>
            </a:extLst>
          </p:cNvPr>
          <p:cNvSpPr/>
          <p:nvPr/>
        </p:nvSpPr>
        <p:spPr>
          <a:xfrm>
            <a:off x="7540517" y="804714"/>
            <a:ext cx="3931269" cy="99752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9AF"/>
              </a:solidFill>
            </a:endParaRPr>
          </a:p>
        </p:txBody>
      </p:sp>
      <p:sp>
        <p:nvSpPr>
          <p:cNvPr id="9" name="文本框 7">
            <a:extLst>
              <a:ext uri="{FF2B5EF4-FFF2-40B4-BE49-F238E27FC236}">
                <a16:creationId xmlns:a16="http://schemas.microsoft.com/office/drawing/2014/main" id="{C471F4F5-AEB4-4B71-AD27-8821E38D5A4D}"/>
              </a:ext>
            </a:extLst>
          </p:cNvPr>
          <p:cNvSpPr txBox="1"/>
          <p:nvPr/>
        </p:nvSpPr>
        <p:spPr>
          <a:xfrm>
            <a:off x="7540517" y="956089"/>
            <a:ext cx="2762419" cy="523220"/>
          </a:xfrm>
          <a:prstGeom prst="rect">
            <a:avLst/>
          </a:prstGeom>
          <a:noFill/>
        </p:spPr>
        <p:txBody>
          <a:bodyPr wrap="square" rtlCol="0">
            <a:spAutoFit/>
          </a:bodyPr>
          <a:lstStyle/>
          <a:p>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SLEEP MASK</a:t>
            </a:r>
            <a:endParaRPr lang="zh-CN" altLang="en-US" sz="2800" b="1" dirty="0">
              <a:solidFill>
                <a:schemeClr val="bg1"/>
              </a:solidFill>
              <a:latin typeface="Open Sans" panose="020B0606030504020204" pitchFamily="34" charset="0"/>
              <a:cs typeface="Open Sans" panose="020B0606030504020204" pitchFamily="34" charset="0"/>
            </a:endParaRPr>
          </a:p>
        </p:txBody>
      </p:sp>
      <p:sp>
        <p:nvSpPr>
          <p:cNvPr id="10" name="矩形 9">
            <a:extLst>
              <a:ext uri="{FF2B5EF4-FFF2-40B4-BE49-F238E27FC236}">
                <a16:creationId xmlns:a16="http://schemas.microsoft.com/office/drawing/2014/main" id="{31792E74-A692-4C0B-A3C8-D14D3162333F}"/>
              </a:ext>
            </a:extLst>
          </p:cNvPr>
          <p:cNvSpPr/>
          <p:nvPr/>
        </p:nvSpPr>
        <p:spPr>
          <a:xfrm>
            <a:off x="7540517" y="1346105"/>
            <a:ext cx="4814825" cy="309637"/>
          </a:xfrm>
          <a:prstGeom prst="rect">
            <a:avLst/>
          </a:prstGeom>
        </p:spPr>
        <p:txBody>
          <a:bodyPr wrap="square">
            <a:spAutoFit/>
          </a:bodyPr>
          <a:lstStyle/>
          <a:p>
            <a:pPr>
              <a:lnSpc>
                <a:spcPct val="150000"/>
              </a:lnSpc>
              <a:buClr>
                <a:srgbClr val="E24848"/>
              </a:buClr>
            </a:pPr>
            <a:r>
              <a:rPr lang="en-US" altLang="zh-CN" sz="1050" b="1" noProof="1">
                <a:solidFill>
                  <a:schemeClr val="bg1"/>
                </a:solidFill>
                <a:latin typeface="Calibri Light" panose="020F0302020204030204" pitchFamily="34" charset="0"/>
                <a:cs typeface="Arial" panose="020B0604020202020204" pitchFamily="34" charset="0"/>
              </a:rPr>
              <a:t>Market Research on Sleep Tracking Devices</a:t>
            </a:r>
          </a:p>
        </p:txBody>
      </p:sp>
      <p:sp>
        <p:nvSpPr>
          <p:cNvPr id="11" name="TextBox 10">
            <a:extLst>
              <a:ext uri="{FF2B5EF4-FFF2-40B4-BE49-F238E27FC236}">
                <a16:creationId xmlns:a16="http://schemas.microsoft.com/office/drawing/2014/main" id="{70ACF543-0792-4D30-9E0D-2EFFB2A6F0A9}"/>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16</a:t>
            </a:r>
          </a:p>
        </p:txBody>
      </p:sp>
    </p:spTree>
    <p:extLst>
      <p:ext uri="{BB962C8B-B14F-4D97-AF65-F5344CB8AC3E}">
        <p14:creationId xmlns:p14="http://schemas.microsoft.com/office/powerpoint/2010/main" val="2450792182"/>
      </p:ext>
    </p:extLst>
  </p:cSld>
  <p:clrMapOvr>
    <a:masterClrMapping/>
  </p:clrMapOvr>
  <mc:AlternateContent xmlns:mc="http://schemas.openxmlformats.org/markup-compatibility/2006" xmlns:p14="http://schemas.microsoft.com/office/powerpoint/2010/main">
    <mc:Choice Requires="p14">
      <p:transition spd="slow" p14:dur="1250" advTm="9612">
        <p14:switch dir="r"/>
      </p:transition>
    </mc:Choice>
    <mc:Fallback xmlns="">
      <p:transition spd="slow" advTm="96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250"/>
                                        <p:tgtEl>
                                          <p:spTgt spid="20">
                                            <p:txEl>
                                              <p:pRg st="0" end="0"/>
                                            </p:txEl>
                                          </p:spTgt>
                                        </p:tgtEl>
                                      </p:cBhvr>
                                    </p:animEffect>
                                    <p:anim calcmode="lin" valueType="num">
                                      <p:cBhvr>
                                        <p:cTn id="20" dur="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425"/>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1925"/>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2425"/>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0" grpId="0" build="p"/>
      <p:bldP spid="22" grpId="0"/>
      <p:bldP spid="8"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C3F4496E-7332-42C5-90A9-D6E70968205B}"/>
              </a:ext>
            </a:extLst>
          </p:cNvPr>
          <p:cNvSpPr/>
          <p:nvPr/>
        </p:nvSpPr>
        <p:spPr>
          <a:xfrm>
            <a:off x="5149702" y="4299339"/>
            <a:ext cx="2187238" cy="1615324"/>
          </a:xfrm>
          <a:prstGeom prst="rect">
            <a:avLst/>
          </a:prstGeom>
          <a:solidFill>
            <a:srgbClr val="594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 name="矩形 1">
            <a:extLst>
              <a:ext uri="{FF2B5EF4-FFF2-40B4-BE49-F238E27FC236}">
                <a16:creationId xmlns:a16="http://schemas.microsoft.com/office/drawing/2014/main" id="{BCA18C7E-A7A5-4CFC-85D7-C64E0DD98F77}"/>
              </a:ext>
            </a:extLst>
          </p:cNvPr>
          <p:cNvSpPr/>
          <p:nvPr/>
        </p:nvSpPr>
        <p:spPr>
          <a:xfrm>
            <a:off x="1735170" y="4299339"/>
            <a:ext cx="2187238" cy="1615324"/>
          </a:xfrm>
          <a:prstGeom prst="rect">
            <a:avLst/>
          </a:prstGeom>
          <a:solidFill>
            <a:srgbClr val="594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6" name="文本框 45"/>
          <p:cNvSpPr txBox="1"/>
          <p:nvPr/>
        </p:nvSpPr>
        <p:spPr>
          <a:xfrm>
            <a:off x="410905" y="704030"/>
            <a:ext cx="5764306" cy="307777"/>
          </a:xfrm>
          <a:prstGeom prst="rect">
            <a:avLst/>
          </a:prstGeom>
          <a:noFill/>
        </p:spPr>
        <p:txBody>
          <a:bodyPr wrap="square" rtlCol="0">
            <a:spAutoFit/>
          </a:bodyPr>
          <a:lstStyle/>
          <a:p>
            <a:pPr algn="ct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b="1" dirty="0">
                <a:solidFill>
                  <a:srgbClr val="CC99FF"/>
                </a:solidFill>
                <a:latin typeface="微软雅黑" panose="020B0503020204020204" pitchFamily="34" charset="-122"/>
                <a:ea typeface="微软雅黑" panose="020B0503020204020204" pitchFamily="34" charset="-122"/>
              </a:rPr>
              <a:t>Features of an App Compatible with Sleep Mask</a:t>
            </a:r>
            <a:endParaRPr lang="zh-CN" altLang="en-US" sz="1400" b="1" dirty="0">
              <a:solidFill>
                <a:srgbClr val="CC99FF"/>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F592A7F-FC80-4574-B43C-468499C02020}"/>
              </a:ext>
            </a:extLst>
          </p:cNvPr>
          <p:cNvSpPr/>
          <p:nvPr/>
        </p:nvSpPr>
        <p:spPr>
          <a:xfrm>
            <a:off x="1670739" y="4611941"/>
            <a:ext cx="2333724" cy="1169551"/>
          </a:xfrm>
          <a:prstGeom prst="rect">
            <a:avLst/>
          </a:prstGeom>
        </p:spPr>
        <p:txBody>
          <a:bodyPr wrap="square">
            <a:spAutoFit/>
          </a:bodyPr>
          <a:lstStyle/>
          <a:p>
            <a:pPr algn="ctr"/>
            <a:r>
              <a:rPr lang="en-US" altLang="zh-CN" sz="1000" dirty="0">
                <a:solidFill>
                  <a:schemeClr val="bg1"/>
                </a:solidFill>
              </a:rPr>
              <a:t>Sleep score</a:t>
            </a:r>
          </a:p>
          <a:p>
            <a:pPr algn="ctr"/>
            <a:r>
              <a:rPr lang="en-US" altLang="zh-CN" sz="1000" dirty="0">
                <a:solidFill>
                  <a:schemeClr val="bg1"/>
                </a:solidFill>
              </a:rPr>
              <a:t>Sleep duration</a:t>
            </a:r>
          </a:p>
          <a:p>
            <a:pPr algn="ctr"/>
            <a:r>
              <a:rPr lang="en-US" altLang="zh-CN" sz="1000" dirty="0">
                <a:solidFill>
                  <a:schemeClr val="bg1"/>
                </a:solidFill>
              </a:rPr>
              <a:t>Time awake</a:t>
            </a:r>
          </a:p>
          <a:p>
            <a:pPr algn="ctr"/>
            <a:r>
              <a:rPr lang="en-US" altLang="zh-CN" sz="1000" dirty="0">
                <a:solidFill>
                  <a:schemeClr val="bg1"/>
                </a:solidFill>
              </a:rPr>
              <a:t>Sleep time span (start/end of your sleep)</a:t>
            </a:r>
          </a:p>
          <a:p>
            <a:pPr algn="ctr"/>
            <a:r>
              <a:rPr lang="en-US" altLang="zh-CN" sz="1000" dirty="0">
                <a:solidFill>
                  <a:schemeClr val="bg1"/>
                </a:solidFill>
              </a:rPr>
              <a:t>Time to fall asleep</a:t>
            </a:r>
          </a:p>
          <a:p>
            <a:pPr algn="ctr"/>
            <a:r>
              <a:rPr lang="en-US" altLang="zh-CN" sz="1000" dirty="0">
                <a:solidFill>
                  <a:schemeClr val="bg1"/>
                </a:solidFill>
              </a:rPr>
              <a:t>Number of awakenings</a:t>
            </a:r>
            <a:endParaRPr lang="zh-CN" altLang="en-US" sz="1000" dirty="0">
              <a:solidFill>
                <a:schemeClr val="bg1"/>
              </a:solidFill>
            </a:endParaRPr>
          </a:p>
        </p:txBody>
      </p:sp>
      <p:sp>
        <p:nvSpPr>
          <p:cNvPr id="17" name="矩形 16">
            <a:extLst>
              <a:ext uri="{FF2B5EF4-FFF2-40B4-BE49-F238E27FC236}">
                <a16:creationId xmlns:a16="http://schemas.microsoft.com/office/drawing/2014/main" id="{49443FDA-1FEB-4C05-9483-A0EFF2D52C76}"/>
              </a:ext>
            </a:extLst>
          </p:cNvPr>
          <p:cNvSpPr/>
          <p:nvPr/>
        </p:nvSpPr>
        <p:spPr>
          <a:xfrm>
            <a:off x="8509855" y="4299339"/>
            <a:ext cx="2187238" cy="1615324"/>
          </a:xfrm>
          <a:prstGeom prst="rect">
            <a:avLst/>
          </a:prstGeom>
          <a:solidFill>
            <a:srgbClr val="594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9" name="文本框 8">
            <a:extLst>
              <a:ext uri="{FF2B5EF4-FFF2-40B4-BE49-F238E27FC236}">
                <a16:creationId xmlns:a16="http://schemas.microsoft.com/office/drawing/2014/main" id="{0383FB40-675A-4C81-B7A7-476C19F32739}"/>
              </a:ext>
            </a:extLst>
          </p:cNvPr>
          <p:cNvSpPr txBox="1"/>
          <p:nvPr/>
        </p:nvSpPr>
        <p:spPr>
          <a:xfrm>
            <a:off x="1600494" y="4299339"/>
            <a:ext cx="2486025" cy="30777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Sleep duration</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4AEEAD2-05D4-4FF2-9C0A-1F88B9603D1C}"/>
              </a:ext>
            </a:extLst>
          </p:cNvPr>
          <p:cNvSpPr/>
          <p:nvPr/>
        </p:nvSpPr>
        <p:spPr>
          <a:xfrm>
            <a:off x="5083727" y="4611941"/>
            <a:ext cx="2333724" cy="861774"/>
          </a:xfrm>
          <a:prstGeom prst="rect">
            <a:avLst/>
          </a:prstGeom>
        </p:spPr>
        <p:txBody>
          <a:bodyPr wrap="square">
            <a:spAutoFit/>
          </a:bodyPr>
          <a:lstStyle/>
          <a:p>
            <a:pPr algn="ctr"/>
            <a:r>
              <a:rPr lang="en-US" altLang="zh-CN" sz="1000" dirty="0">
                <a:solidFill>
                  <a:schemeClr val="bg1"/>
                </a:solidFill>
              </a:rPr>
              <a:t>Average awake time heart rate</a:t>
            </a:r>
          </a:p>
          <a:p>
            <a:pPr algn="ctr"/>
            <a:r>
              <a:rPr lang="en-US" altLang="zh-CN" sz="1000" dirty="0">
                <a:solidFill>
                  <a:schemeClr val="bg1"/>
                </a:solidFill>
              </a:rPr>
              <a:t>Average sleep time heart rate</a:t>
            </a:r>
          </a:p>
          <a:p>
            <a:pPr algn="ctr"/>
            <a:r>
              <a:rPr lang="en-US" altLang="zh-CN" sz="1000" dirty="0">
                <a:solidFill>
                  <a:schemeClr val="bg1"/>
                </a:solidFill>
              </a:rPr>
              <a:t>Highest heart rate</a:t>
            </a:r>
          </a:p>
          <a:p>
            <a:pPr algn="ctr"/>
            <a:r>
              <a:rPr lang="en-US" altLang="zh-CN" sz="1000" dirty="0">
                <a:solidFill>
                  <a:schemeClr val="bg1"/>
                </a:solidFill>
              </a:rPr>
              <a:t>Lowest heart rate</a:t>
            </a:r>
          </a:p>
          <a:p>
            <a:pPr algn="ctr"/>
            <a:r>
              <a:rPr lang="en-US" altLang="zh-CN" sz="1000" dirty="0">
                <a:solidFill>
                  <a:schemeClr val="bg1"/>
                </a:solidFill>
              </a:rPr>
              <a:t>Time of lowest/highest heart rate</a:t>
            </a:r>
            <a:endParaRPr lang="zh-CN" altLang="en-US" sz="1000" dirty="0">
              <a:solidFill>
                <a:schemeClr val="bg1"/>
              </a:solidFill>
            </a:endParaRPr>
          </a:p>
        </p:txBody>
      </p:sp>
      <p:sp>
        <p:nvSpPr>
          <p:cNvPr id="11" name="文本框 10">
            <a:extLst>
              <a:ext uri="{FF2B5EF4-FFF2-40B4-BE49-F238E27FC236}">
                <a16:creationId xmlns:a16="http://schemas.microsoft.com/office/drawing/2014/main" id="{5BC1CE45-48C9-41D4-9915-6181DBBDB5B2}"/>
              </a:ext>
            </a:extLst>
          </p:cNvPr>
          <p:cNvSpPr txBox="1"/>
          <p:nvPr/>
        </p:nvSpPr>
        <p:spPr>
          <a:xfrm>
            <a:off x="5013482" y="4299339"/>
            <a:ext cx="2486025" cy="30777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Heart rate</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379CB0E-9A75-430D-BE3F-0D69C714E2B3}"/>
              </a:ext>
            </a:extLst>
          </p:cNvPr>
          <p:cNvSpPr/>
          <p:nvPr/>
        </p:nvSpPr>
        <p:spPr>
          <a:xfrm>
            <a:off x="8498259" y="4623760"/>
            <a:ext cx="2333724" cy="707886"/>
          </a:xfrm>
          <a:prstGeom prst="rect">
            <a:avLst/>
          </a:prstGeom>
        </p:spPr>
        <p:txBody>
          <a:bodyPr wrap="square">
            <a:spAutoFit/>
          </a:bodyPr>
          <a:lstStyle/>
          <a:p>
            <a:pPr algn="ctr"/>
            <a:r>
              <a:rPr lang="en-US" altLang="zh-CN" sz="1000" dirty="0">
                <a:solidFill>
                  <a:schemeClr val="bg1"/>
                </a:solidFill>
              </a:rPr>
              <a:t>Wake</a:t>
            </a:r>
          </a:p>
          <a:p>
            <a:pPr algn="ctr"/>
            <a:r>
              <a:rPr lang="en-US" altLang="zh-CN" sz="1000" dirty="0">
                <a:solidFill>
                  <a:schemeClr val="bg1"/>
                </a:solidFill>
              </a:rPr>
              <a:t>REM</a:t>
            </a:r>
          </a:p>
          <a:p>
            <a:pPr algn="ctr"/>
            <a:r>
              <a:rPr lang="en-US" altLang="zh-CN" sz="1000" dirty="0">
                <a:solidFill>
                  <a:schemeClr val="bg1"/>
                </a:solidFill>
              </a:rPr>
              <a:t>Light</a:t>
            </a:r>
          </a:p>
          <a:p>
            <a:pPr algn="ctr"/>
            <a:r>
              <a:rPr lang="en-US" altLang="zh-CN" sz="1000" dirty="0">
                <a:solidFill>
                  <a:schemeClr val="bg1"/>
                </a:solidFill>
              </a:rPr>
              <a:t>Deep</a:t>
            </a:r>
            <a:endParaRPr lang="zh-CN" altLang="en-US" sz="1000" dirty="0">
              <a:solidFill>
                <a:schemeClr val="bg1"/>
              </a:solidFill>
            </a:endParaRPr>
          </a:p>
        </p:txBody>
      </p:sp>
      <p:sp>
        <p:nvSpPr>
          <p:cNvPr id="15" name="文本框 14">
            <a:extLst>
              <a:ext uri="{FF2B5EF4-FFF2-40B4-BE49-F238E27FC236}">
                <a16:creationId xmlns:a16="http://schemas.microsoft.com/office/drawing/2014/main" id="{861D5A22-CF89-4BC1-B9E1-BB33D0C10DF7}"/>
              </a:ext>
            </a:extLst>
          </p:cNvPr>
          <p:cNvSpPr txBox="1"/>
          <p:nvPr/>
        </p:nvSpPr>
        <p:spPr>
          <a:xfrm>
            <a:off x="8428014" y="4311158"/>
            <a:ext cx="2486025" cy="30777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Rem/Sleep staging</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2290" name="Picture 2" descr="Neuroon-app-sleep-duration-screen">
            <a:extLst>
              <a:ext uri="{FF2B5EF4-FFF2-40B4-BE49-F238E27FC236}">
                <a16:creationId xmlns:a16="http://schemas.microsoft.com/office/drawing/2014/main" id="{3B2B89B4-833A-455D-AD6B-81666F472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342" y="1401386"/>
            <a:ext cx="1808518" cy="277305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euroon-app-heart-rate-screen">
            <a:extLst>
              <a:ext uri="{FF2B5EF4-FFF2-40B4-BE49-F238E27FC236}">
                <a16:creationId xmlns:a16="http://schemas.microsoft.com/office/drawing/2014/main" id="{C7EEFC10-5BCB-49CE-9CB1-7C6F3B100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952" y="1384285"/>
            <a:ext cx="1808518" cy="276315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euroon-app-REM-screen">
            <a:extLst>
              <a:ext uri="{FF2B5EF4-FFF2-40B4-BE49-F238E27FC236}">
                <a16:creationId xmlns:a16="http://schemas.microsoft.com/office/drawing/2014/main" id="{D95724DD-81FF-4BAB-8C0D-A89D3DBD8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9902" y="1401386"/>
            <a:ext cx="1808518" cy="276315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4EE8CF96-75E4-46EF-9077-33A573E1482D}"/>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1514CA52-F645-4A6C-969C-F8B2B27E29C5}"/>
              </a:ext>
            </a:extLst>
          </p:cNvPr>
          <p:cNvSpPr txBox="1"/>
          <p:nvPr/>
        </p:nvSpPr>
        <p:spPr>
          <a:xfrm>
            <a:off x="11643459" y="6390057"/>
            <a:ext cx="428322" cy="369332"/>
          </a:xfrm>
          <a:prstGeom prst="rect">
            <a:avLst/>
          </a:prstGeom>
          <a:noFill/>
        </p:spPr>
        <p:txBody>
          <a:bodyPr wrap="none" rtlCol="0">
            <a:spAutoFit/>
          </a:bodyPr>
          <a:lstStyle/>
          <a:p>
            <a:r>
              <a:rPr lang="en-US" dirty="0"/>
              <a:t>17</a:t>
            </a:r>
          </a:p>
        </p:txBody>
      </p:sp>
    </p:spTree>
  </p:cSld>
  <p:clrMapOvr>
    <a:masterClrMapping/>
  </p:clrMapOvr>
  <p:transition spd="slow" advTm="3938">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17" name="Rectangle 70"/>
          <p:cNvSpPr>
            <a:spLocks noChangeArrowheads="1"/>
          </p:cNvSpPr>
          <p:nvPr/>
        </p:nvSpPr>
        <p:spPr bwMode="auto">
          <a:xfrm>
            <a:off x="544945" y="995051"/>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rgbClr val="5941A1"/>
                </a:solidFill>
                <a:latin typeface="Open Sans" panose="020B0606030504020204" pitchFamily="34" charset="0"/>
                <a:ea typeface="Open Sans" panose="020B0606030504020204" pitchFamily="34" charset="0"/>
                <a:cs typeface="Open Sans" panose="020B0606030504020204" pitchFamily="34" charset="0"/>
              </a:rPr>
              <a:t>SLEEP MASK PRO</a:t>
            </a:r>
          </a:p>
        </p:txBody>
      </p:sp>
      <p:sp>
        <p:nvSpPr>
          <p:cNvPr id="18" name="Rectangle 23"/>
          <p:cNvSpPr/>
          <p:nvPr/>
        </p:nvSpPr>
        <p:spPr>
          <a:xfrm>
            <a:off x="544946" y="1314039"/>
            <a:ext cx="2440275" cy="2092881"/>
          </a:xfrm>
          <a:prstGeom prst="rect">
            <a:avLst/>
          </a:prstGeom>
        </p:spPr>
        <p:txBody>
          <a:bodyPr wrap="square">
            <a:spAutoFit/>
          </a:bodyPr>
          <a:lstStyle/>
          <a:p>
            <a:pPr>
              <a:defRPr/>
            </a:pPr>
            <a:r>
              <a:rPr lang="en-US" sz="1000" noProof="1">
                <a:solidFill>
                  <a:srgbClr val="9878F5"/>
                </a:solidFill>
                <a:latin typeface="+mn-ea"/>
              </a:rPr>
              <a:t>Unique EEG (brainwave) sensing technology</a:t>
            </a:r>
          </a:p>
          <a:p>
            <a:pPr>
              <a:defRPr/>
            </a:pPr>
            <a:endParaRPr lang="en-US" sz="1000" noProof="1">
              <a:solidFill>
                <a:srgbClr val="9878F5"/>
              </a:solidFill>
              <a:latin typeface="+mn-ea"/>
            </a:endParaRPr>
          </a:p>
          <a:p>
            <a:pPr>
              <a:defRPr/>
            </a:pPr>
            <a:r>
              <a:rPr lang="en-US" sz="1000" noProof="1">
                <a:solidFill>
                  <a:srgbClr val="9878F5"/>
                </a:solidFill>
                <a:latin typeface="+mn-ea"/>
              </a:rPr>
              <a:t>Measures REM sleep</a:t>
            </a:r>
          </a:p>
          <a:p>
            <a:pPr>
              <a:defRPr/>
            </a:pPr>
            <a:endParaRPr lang="en-US" sz="1000" noProof="1">
              <a:solidFill>
                <a:srgbClr val="9878F5"/>
              </a:solidFill>
              <a:latin typeface="+mn-ea"/>
            </a:endParaRPr>
          </a:p>
          <a:p>
            <a:pPr>
              <a:defRPr/>
            </a:pPr>
            <a:r>
              <a:rPr lang="en-US" sz="1000" noProof="1">
                <a:solidFill>
                  <a:srgbClr val="9878F5"/>
                </a:solidFill>
                <a:latin typeface="+mn-ea"/>
              </a:rPr>
              <a:t>Sensors and algorithms measure a wide range of bio-signals</a:t>
            </a:r>
          </a:p>
          <a:p>
            <a:pPr>
              <a:defRPr/>
            </a:pPr>
            <a:endParaRPr lang="en-US" sz="1000" noProof="1">
              <a:solidFill>
                <a:srgbClr val="9878F5"/>
              </a:solidFill>
              <a:latin typeface="+mn-ea"/>
            </a:endParaRPr>
          </a:p>
          <a:p>
            <a:pPr>
              <a:defRPr/>
            </a:pPr>
            <a:r>
              <a:rPr lang="en-US" sz="1000" noProof="1">
                <a:solidFill>
                  <a:srgbClr val="9878F5"/>
                </a:solidFill>
                <a:latin typeface="+mn-ea"/>
              </a:rPr>
              <a:t>Can help with jet-lag, shift-work and lucid dreaming</a:t>
            </a:r>
          </a:p>
          <a:p>
            <a:pPr>
              <a:defRPr/>
            </a:pPr>
            <a:endParaRPr lang="en-US" sz="1000" noProof="1">
              <a:solidFill>
                <a:srgbClr val="9878F5"/>
              </a:solidFill>
              <a:latin typeface="+mn-ea"/>
            </a:endParaRPr>
          </a:p>
          <a:p>
            <a:pPr>
              <a:defRPr/>
            </a:pPr>
            <a:r>
              <a:rPr lang="en-US" sz="1000" noProof="1">
                <a:solidFill>
                  <a:srgbClr val="9878F5"/>
                </a:solidFill>
                <a:latin typeface="+mn-ea"/>
              </a:rPr>
              <a:t>Compact and light – good for travelling</a:t>
            </a:r>
          </a:p>
          <a:p>
            <a:pPr>
              <a:defRPr/>
            </a:pPr>
            <a:r>
              <a:rPr lang="en-US" sz="1000" noProof="1">
                <a:solidFill>
                  <a:srgbClr val="9878F5"/>
                </a:solidFill>
                <a:latin typeface="+mn-ea"/>
              </a:rPr>
              <a:t>API coming in the future</a:t>
            </a:r>
          </a:p>
        </p:txBody>
      </p:sp>
      <p:sp>
        <p:nvSpPr>
          <p:cNvPr id="11" name="Rectangle 70">
            <a:extLst>
              <a:ext uri="{FF2B5EF4-FFF2-40B4-BE49-F238E27FC236}">
                <a16:creationId xmlns:a16="http://schemas.microsoft.com/office/drawing/2014/main" id="{6246E378-18CC-4F8B-B483-C4DEF53E1813}"/>
              </a:ext>
            </a:extLst>
          </p:cNvPr>
          <p:cNvSpPr>
            <a:spLocks noChangeArrowheads="1"/>
          </p:cNvSpPr>
          <p:nvPr/>
        </p:nvSpPr>
        <p:spPr bwMode="auto">
          <a:xfrm>
            <a:off x="544945" y="372590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rgbClr val="5941A1"/>
                </a:solidFill>
                <a:latin typeface="Open Sans" panose="020B0606030504020204" pitchFamily="34" charset="0"/>
                <a:ea typeface="Open Sans" panose="020B0606030504020204" pitchFamily="34" charset="0"/>
                <a:cs typeface="Open Sans" panose="020B0606030504020204" pitchFamily="34" charset="0"/>
              </a:rPr>
              <a:t>SLEEP MASK CONS</a:t>
            </a:r>
          </a:p>
        </p:txBody>
      </p:sp>
      <p:sp>
        <p:nvSpPr>
          <p:cNvPr id="12" name="Rectangle 23">
            <a:extLst>
              <a:ext uri="{FF2B5EF4-FFF2-40B4-BE49-F238E27FC236}">
                <a16:creationId xmlns:a16="http://schemas.microsoft.com/office/drawing/2014/main" id="{26A1AB68-B3D3-4A86-94A7-3E1F070D9761}"/>
              </a:ext>
            </a:extLst>
          </p:cNvPr>
          <p:cNvSpPr/>
          <p:nvPr/>
        </p:nvSpPr>
        <p:spPr>
          <a:xfrm>
            <a:off x="544946" y="4197296"/>
            <a:ext cx="2440275" cy="1631216"/>
          </a:xfrm>
          <a:prstGeom prst="rect">
            <a:avLst/>
          </a:prstGeom>
        </p:spPr>
        <p:txBody>
          <a:bodyPr wrap="square">
            <a:spAutoFit/>
          </a:bodyPr>
          <a:lstStyle/>
          <a:p>
            <a:pPr>
              <a:defRPr/>
            </a:pPr>
            <a:r>
              <a:rPr lang="en-US" sz="1000" noProof="1">
                <a:solidFill>
                  <a:srgbClr val="9878F5"/>
                </a:solidFill>
                <a:latin typeface="+mn-ea"/>
              </a:rPr>
              <a:t>Technology is let down by sub-optimal product design</a:t>
            </a:r>
          </a:p>
          <a:p>
            <a:pPr>
              <a:defRPr/>
            </a:pPr>
            <a:endParaRPr lang="en-US" sz="1000" noProof="1">
              <a:solidFill>
                <a:srgbClr val="9878F5"/>
              </a:solidFill>
              <a:latin typeface="+mn-ea"/>
            </a:endParaRPr>
          </a:p>
          <a:p>
            <a:pPr>
              <a:defRPr/>
            </a:pPr>
            <a:r>
              <a:rPr lang="en-US" sz="1000" noProof="1">
                <a:solidFill>
                  <a:srgbClr val="9878F5"/>
                </a:solidFill>
                <a:latin typeface="+mn-ea"/>
              </a:rPr>
              <a:t>No ‘smart’ alarm feature to wake you in light sleep</a:t>
            </a:r>
          </a:p>
          <a:p>
            <a:pPr>
              <a:defRPr/>
            </a:pPr>
            <a:endParaRPr lang="en-US" sz="1000" noProof="1">
              <a:solidFill>
                <a:srgbClr val="9878F5"/>
              </a:solidFill>
              <a:latin typeface="+mn-ea"/>
            </a:endParaRPr>
          </a:p>
          <a:p>
            <a:pPr>
              <a:defRPr/>
            </a:pPr>
            <a:r>
              <a:rPr lang="en-US" sz="1000" noProof="1">
                <a:solidFill>
                  <a:srgbClr val="9878F5"/>
                </a:solidFill>
                <a:latin typeface="+mn-ea"/>
              </a:rPr>
              <a:t>No data sharing or IoT integration at present</a:t>
            </a:r>
          </a:p>
          <a:p>
            <a:pPr>
              <a:defRPr/>
            </a:pPr>
            <a:endParaRPr lang="en-US" sz="1000" noProof="1">
              <a:solidFill>
                <a:srgbClr val="9878F5"/>
              </a:solidFill>
              <a:latin typeface="+mn-ea"/>
            </a:endParaRPr>
          </a:p>
          <a:p>
            <a:pPr>
              <a:defRPr/>
            </a:pPr>
            <a:r>
              <a:rPr lang="en-US" sz="1000" noProof="1">
                <a:solidFill>
                  <a:srgbClr val="9878F5"/>
                </a:solidFill>
                <a:latin typeface="+mn-ea"/>
              </a:rPr>
              <a:t>Battery life is disappointing</a:t>
            </a:r>
          </a:p>
        </p:txBody>
      </p:sp>
      <p:sp>
        <p:nvSpPr>
          <p:cNvPr id="7" name="TextBox 6">
            <a:extLst>
              <a:ext uri="{FF2B5EF4-FFF2-40B4-BE49-F238E27FC236}">
                <a16:creationId xmlns:a16="http://schemas.microsoft.com/office/drawing/2014/main" id="{3CF83E42-AB6A-46C7-AC4E-2FC1FC6F30C6}"/>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18</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278">
        <p15:prstTrans prst="fracture"/>
      </p:transition>
    </mc:Choice>
    <mc:Fallback xmlns="">
      <p:transition spd="slow" advTm="22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337A5-46E4-4BB4-8457-129E55B05ECA}"/>
              </a:ext>
            </a:extLst>
          </p:cNvPr>
          <p:cNvSpPr/>
          <p:nvPr/>
        </p:nvSpPr>
        <p:spPr>
          <a:xfrm>
            <a:off x="179294" y="179294"/>
            <a:ext cx="11815482" cy="6481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 name="TextBox 1">
            <a:extLst>
              <a:ext uri="{FF2B5EF4-FFF2-40B4-BE49-F238E27FC236}">
                <a16:creationId xmlns:a16="http://schemas.microsoft.com/office/drawing/2014/main" id="{468C80AD-FFB1-410E-8A31-9D70530D74D6}"/>
              </a:ext>
            </a:extLst>
          </p:cNvPr>
          <p:cNvSpPr txBox="1"/>
          <p:nvPr/>
        </p:nvSpPr>
        <p:spPr>
          <a:xfrm>
            <a:off x="510988" y="2758315"/>
            <a:ext cx="3030072" cy="1323439"/>
          </a:xfrm>
          <a:prstGeom prst="rect">
            <a:avLst/>
          </a:prstGeom>
          <a:noFill/>
        </p:spPr>
        <p:txBody>
          <a:bodyPr wrap="square" rtlCol="0">
            <a:spAutoFit/>
          </a:bodyPr>
          <a:lstStyle/>
          <a:p>
            <a:r>
              <a:rPr lang="en-US" sz="4000" dirty="0">
                <a:solidFill>
                  <a:srgbClr val="7030A0"/>
                </a:solidFill>
              </a:rPr>
              <a:t>TABLE OF</a:t>
            </a:r>
          </a:p>
          <a:p>
            <a:r>
              <a:rPr lang="en-US" sz="4000" dirty="0">
                <a:solidFill>
                  <a:srgbClr val="7030A0"/>
                </a:solidFill>
              </a:rPr>
              <a:t>CONTENTS</a:t>
            </a:r>
          </a:p>
        </p:txBody>
      </p:sp>
      <p:sp>
        <p:nvSpPr>
          <p:cNvPr id="4" name="Rectangle 3">
            <a:extLst>
              <a:ext uri="{FF2B5EF4-FFF2-40B4-BE49-F238E27FC236}">
                <a16:creationId xmlns:a16="http://schemas.microsoft.com/office/drawing/2014/main" id="{D5F53987-80ED-4649-97C0-B5C6CD0CF240}"/>
              </a:ext>
            </a:extLst>
          </p:cNvPr>
          <p:cNvSpPr/>
          <p:nvPr/>
        </p:nvSpPr>
        <p:spPr>
          <a:xfrm>
            <a:off x="4464424" y="179294"/>
            <a:ext cx="7539317" cy="6499412"/>
          </a:xfrm>
          <a:prstGeom prst="rect">
            <a:avLst/>
          </a:prstGeom>
          <a:solidFill>
            <a:srgbClr val="594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9F66975-08D3-408C-B177-3B9EAF0D959D}"/>
              </a:ext>
            </a:extLst>
          </p:cNvPr>
          <p:cNvSpPr txBox="1"/>
          <p:nvPr/>
        </p:nvSpPr>
        <p:spPr>
          <a:xfrm>
            <a:off x="5430123" y="965201"/>
            <a:ext cx="4792133" cy="5262979"/>
          </a:xfrm>
          <a:prstGeom prst="rect">
            <a:avLst/>
          </a:prstGeom>
          <a:noFill/>
        </p:spPr>
        <p:txBody>
          <a:bodyPr wrap="square" rtlCol="0">
            <a:spAutoFit/>
          </a:bodyPr>
          <a:lstStyle/>
          <a:p>
            <a:r>
              <a:rPr lang="en-US" sz="2400" b="1" dirty="0">
                <a:solidFill>
                  <a:schemeClr val="bg1"/>
                </a:solidFill>
              </a:rPr>
              <a:t>MARKET RESEARCH ON COMPETITOR PRODUCTS</a:t>
            </a:r>
          </a:p>
          <a:p>
            <a:endParaRPr lang="en-US" sz="2400" b="1" dirty="0">
              <a:solidFill>
                <a:schemeClr val="bg1"/>
              </a:solidFill>
            </a:endParaRPr>
          </a:p>
          <a:p>
            <a:endParaRPr lang="en-US" sz="2400" b="1" dirty="0">
              <a:solidFill>
                <a:schemeClr val="bg1"/>
              </a:solidFill>
            </a:endParaRPr>
          </a:p>
          <a:p>
            <a:r>
              <a:rPr lang="en-US" sz="2400" b="1" dirty="0">
                <a:solidFill>
                  <a:schemeClr val="bg1"/>
                </a:solidFill>
              </a:rPr>
              <a:t>APPLICATION</a:t>
            </a:r>
          </a:p>
          <a:p>
            <a:endParaRPr lang="en-US" sz="2400" b="1" dirty="0">
              <a:solidFill>
                <a:schemeClr val="bg1"/>
              </a:solidFill>
            </a:endParaRPr>
          </a:p>
          <a:p>
            <a:endParaRPr lang="en-US" sz="2400" b="1" dirty="0">
              <a:solidFill>
                <a:schemeClr val="bg1"/>
              </a:solidFill>
            </a:endParaRPr>
          </a:p>
          <a:p>
            <a:r>
              <a:rPr lang="en-US" sz="2400" b="1" dirty="0">
                <a:solidFill>
                  <a:schemeClr val="bg1"/>
                </a:solidFill>
              </a:rPr>
              <a:t>HEURISTIC EVALUATION</a:t>
            </a:r>
          </a:p>
          <a:p>
            <a:endParaRPr lang="en-US" sz="2400" b="1" dirty="0">
              <a:solidFill>
                <a:schemeClr val="bg1"/>
              </a:solidFill>
            </a:endParaRPr>
          </a:p>
          <a:p>
            <a:endParaRPr lang="en-US" sz="2400" b="1" dirty="0">
              <a:solidFill>
                <a:schemeClr val="bg1"/>
              </a:solidFill>
            </a:endParaRPr>
          </a:p>
          <a:p>
            <a:r>
              <a:rPr lang="en-US" sz="2400" b="1" dirty="0">
                <a:solidFill>
                  <a:schemeClr val="bg1"/>
                </a:solidFill>
              </a:rPr>
              <a:t>USER TESTS</a:t>
            </a:r>
          </a:p>
          <a:p>
            <a:endParaRPr lang="en-US" sz="2400" b="1" dirty="0">
              <a:solidFill>
                <a:schemeClr val="bg1"/>
              </a:solidFill>
            </a:endParaRPr>
          </a:p>
          <a:p>
            <a:endParaRPr lang="en-US" sz="2400" b="1" dirty="0">
              <a:solidFill>
                <a:schemeClr val="bg1"/>
              </a:solidFill>
            </a:endParaRPr>
          </a:p>
          <a:p>
            <a:r>
              <a:rPr lang="en-US" sz="2400" b="1" dirty="0">
                <a:solidFill>
                  <a:schemeClr val="bg1"/>
                </a:solidFill>
              </a:rPr>
              <a:t>APP PLANNING</a:t>
            </a:r>
          </a:p>
        </p:txBody>
      </p:sp>
      <p:sp>
        <p:nvSpPr>
          <p:cNvPr id="6" name="Rectangle 23">
            <a:extLst>
              <a:ext uri="{FF2B5EF4-FFF2-40B4-BE49-F238E27FC236}">
                <a16:creationId xmlns:a16="http://schemas.microsoft.com/office/drawing/2014/main" id="{E874596B-C8E7-48A0-A2C1-3253ACD31461}"/>
              </a:ext>
            </a:extLst>
          </p:cNvPr>
          <p:cNvSpPr/>
          <p:nvPr/>
        </p:nvSpPr>
        <p:spPr>
          <a:xfrm>
            <a:off x="5439088" y="1673956"/>
            <a:ext cx="2658267" cy="215444"/>
          </a:xfrm>
          <a:prstGeom prst="rect">
            <a:avLst/>
          </a:prstGeom>
        </p:spPr>
        <p:txBody>
          <a:bodyPr wrap="square">
            <a:spAutoFit/>
          </a:bodyPr>
          <a:lstStyle/>
          <a:p>
            <a:pPr algn="ctr">
              <a:defRPr/>
            </a:pPr>
            <a:r>
              <a:rPr lang="fr-FR" sz="800" noProof="1">
                <a:solidFill>
                  <a:srgbClr val="D9BAFD"/>
                </a:solidFill>
                <a:latin typeface="Open Sans" panose="020B0606030504020204" pitchFamily="34" charset="0"/>
                <a:ea typeface="Open Sans" panose="020B0606030504020204" pitchFamily="34" charset="0"/>
                <a:cs typeface="Open Sans" panose="020B0606030504020204" pitchFamily="34" charset="0"/>
              </a:rPr>
              <a:t>Product introduction, description, performance, etc.</a:t>
            </a:r>
            <a:endParaRPr lang="en-US" sz="800" noProof="1">
              <a:solidFill>
                <a:srgbClr val="D9BAF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3">
            <a:extLst>
              <a:ext uri="{FF2B5EF4-FFF2-40B4-BE49-F238E27FC236}">
                <a16:creationId xmlns:a16="http://schemas.microsoft.com/office/drawing/2014/main" id="{F60CAB24-C4F1-48C4-B6C6-90421909C08C}"/>
              </a:ext>
            </a:extLst>
          </p:cNvPr>
          <p:cNvSpPr/>
          <p:nvPr/>
        </p:nvSpPr>
        <p:spPr>
          <a:xfrm>
            <a:off x="5421158" y="2758315"/>
            <a:ext cx="2658267" cy="338554"/>
          </a:xfrm>
          <a:prstGeom prst="rect">
            <a:avLst/>
          </a:prstGeom>
        </p:spPr>
        <p:txBody>
          <a:bodyPr wrap="square">
            <a:spAutoFit/>
          </a:bodyPr>
          <a:lstStyle/>
          <a:p>
            <a:pPr>
              <a:defRPr/>
            </a:pPr>
            <a:r>
              <a:rPr lang="en-US" sz="800" noProof="1">
                <a:solidFill>
                  <a:srgbClr val="D9BAFD"/>
                </a:solidFill>
                <a:latin typeface="Open Sans" panose="020B0606030504020204" pitchFamily="34" charset="0"/>
                <a:ea typeface="Open Sans" panose="020B0606030504020204" pitchFamily="34" charset="0"/>
                <a:cs typeface="Open Sans" panose="020B0606030504020204" pitchFamily="34" charset="0"/>
              </a:rPr>
              <a:t>Advantages and disadvantages of the application, functional analysis</a:t>
            </a:r>
          </a:p>
        </p:txBody>
      </p:sp>
      <p:sp>
        <p:nvSpPr>
          <p:cNvPr id="8" name="Google Shape;65;p3">
            <a:extLst>
              <a:ext uri="{FF2B5EF4-FFF2-40B4-BE49-F238E27FC236}">
                <a16:creationId xmlns:a16="http://schemas.microsoft.com/office/drawing/2014/main" id="{D6496822-6DCF-43EB-9BCF-63795FDBAA51}"/>
              </a:ext>
            </a:extLst>
          </p:cNvPr>
          <p:cNvSpPr/>
          <p:nvPr/>
        </p:nvSpPr>
        <p:spPr>
          <a:xfrm>
            <a:off x="5358402" y="3861433"/>
            <a:ext cx="2348203"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rPr>
              <a:t>Expert Analysis On Several Sleeping Apps </a:t>
            </a:r>
            <a:endParaRPr lang="zh-CN" altLang="en-US" sz="800" dirty="0">
              <a:solidFill>
                <a:srgbClr val="D9BAFD"/>
              </a:solidFill>
              <a:latin typeface="Open Sans"/>
              <a:ea typeface="Open Sans"/>
              <a:cs typeface="Open Sans"/>
            </a:endParaRPr>
          </a:p>
        </p:txBody>
      </p:sp>
      <p:sp>
        <p:nvSpPr>
          <p:cNvPr id="9" name="Google Shape;65;p3">
            <a:extLst>
              <a:ext uri="{FF2B5EF4-FFF2-40B4-BE49-F238E27FC236}">
                <a16:creationId xmlns:a16="http://schemas.microsoft.com/office/drawing/2014/main" id="{A473D759-2AC7-47C3-9CC3-5CE199F0DAEF}"/>
              </a:ext>
            </a:extLst>
          </p:cNvPr>
          <p:cNvSpPr/>
          <p:nvPr/>
        </p:nvSpPr>
        <p:spPr>
          <a:xfrm>
            <a:off x="5075233" y="4968600"/>
            <a:ext cx="2658267"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sym typeface="Open Sans"/>
              </a:rPr>
              <a:t>User Tests on 'Sleep As Android' App</a:t>
            </a:r>
            <a:endParaRPr lang="ko-KR" altLang="en-US" dirty="0">
              <a:solidFill>
                <a:srgbClr val="D9BAFD"/>
              </a:solidFill>
            </a:endParaRPr>
          </a:p>
        </p:txBody>
      </p:sp>
      <p:sp>
        <p:nvSpPr>
          <p:cNvPr id="10" name="Google Shape;65;p3">
            <a:extLst>
              <a:ext uri="{FF2B5EF4-FFF2-40B4-BE49-F238E27FC236}">
                <a16:creationId xmlns:a16="http://schemas.microsoft.com/office/drawing/2014/main" id="{EEEA6ADB-7FAA-44CC-9D60-A084C6483A83}"/>
              </a:ext>
            </a:extLst>
          </p:cNvPr>
          <p:cNvSpPr/>
          <p:nvPr/>
        </p:nvSpPr>
        <p:spPr>
          <a:xfrm>
            <a:off x="5012478" y="6056546"/>
            <a:ext cx="2658267"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sym typeface="Open Sans"/>
              </a:rPr>
              <a:t>Ideas for customized sleeping app</a:t>
            </a:r>
            <a:endParaRPr lang="ko-KR" dirty="0">
              <a:solidFill>
                <a:srgbClr val="D9BAFD"/>
              </a:solidFill>
            </a:endParaRPr>
          </a:p>
        </p:txBody>
      </p:sp>
      <p:sp>
        <p:nvSpPr>
          <p:cNvPr id="11" name="TextBox 10">
            <a:extLst>
              <a:ext uri="{FF2B5EF4-FFF2-40B4-BE49-F238E27FC236}">
                <a16:creationId xmlns:a16="http://schemas.microsoft.com/office/drawing/2014/main" id="{033AA7ED-0F9B-40B6-892E-2CDAB88ED1B0}"/>
              </a:ext>
            </a:extLst>
          </p:cNvPr>
          <p:cNvSpPr txBox="1"/>
          <p:nvPr/>
        </p:nvSpPr>
        <p:spPr>
          <a:xfrm>
            <a:off x="10643596" y="1120588"/>
            <a:ext cx="502024" cy="369332"/>
          </a:xfrm>
          <a:prstGeom prst="rect">
            <a:avLst/>
          </a:prstGeom>
          <a:noFill/>
        </p:spPr>
        <p:txBody>
          <a:bodyPr wrap="square" rtlCol="0">
            <a:spAutoFit/>
          </a:bodyPr>
          <a:lstStyle/>
          <a:p>
            <a:r>
              <a:rPr lang="en-US" dirty="0">
                <a:solidFill>
                  <a:srgbClr val="FFCCFF"/>
                </a:solidFill>
              </a:rPr>
              <a:t>02</a:t>
            </a:r>
          </a:p>
        </p:txBody>
      </p:sp>
      <p:sp>
        <p:nvSpPr>
          <p:cNvPr id="12" name="TextBox 11">
            <a:extLst>
              <a:ext uri="{FF2B5EF4-FFF2-40B4-BE49-F238E27FC236}">
                <a16:creationId xmlns:a16="http://schemas.microsoft.com/office/drawing/2014/main" id="{15563068-0D8E-41C6-87AE-8A2CC5DCC16E}"/>
              </a:ext>
            </a:extLst>
          </p:cNvPr>
          <p:cNvSpPr txBox="1"/>
          <p:nvPr/>
        </p:nvSpPr>
        <p:spPr>
          <a:xfrm>
            <a:off x="10639901" y="2477053"/>
            <a:ext cx="502024" cy="369332"/>
          </a:xfrm>
          <a:prstGeom prst="rect">
            <a:avLst/>
          </a:prstGeom>
          <a:noFill/>
        </p:spPr>
        <p:txBody>
          <a:bodyPr wrap="square" rtlCol="0">
            <a:spAutoFit/>
          </a:bodyPr>
          <a:lstStyle/>
          <a:p>
            <a:r>
              <a:rPr lang="en-US" dirty="0">
                <a:solidFill>
                  <a:srgbClr val="FFCCFF"/>
                </a:solidFill>
              </a:rPr>
              <a:t>19</a:t>
            </a:r>
          </a:p>
        </p:txBody>
      </p:sp>
      <p:sp>
        <p:nvSpPr>
          <p:cNvPr id="13" name="TextBox 12">
            <a:extLst>
              <a:ext uri="{FF2B5EF4-FFF2-40B4-BE49-F238E27FC236}">
                <a16:creationId xmlns:a16="http://schemas.microsoft.com/office/drawing/2014/main" id="{8CF5C971-99B3-4C7F-A4F6-0054AAD6AC9D}"/>
              </a:ext>
            </a:extLst>
          </p:cNvPr>
          <p:cNvSpPr txBox="1"/>
          <p:nvPr/>
        </p:nvSpPr>
        <p:spPr>
          <a:xfrm>
            <a:off x="10639901" y="3556496"/>
            <a:ext cx="502024" cy="369332"/>
          </a:xfrm>
          <a:prstGeom prst="rect">
            <a:avLst/>
          </a:prstGeom>
          <a:noFill/>
        </p:spPr>
        <p:txBody>
          <a:bodyPr wrap="square" rtlCol="0">
            <a:spAutoFit/>
          </a:bodyPr>
          <a:lstStyle/>
          <a:p>
            <a:r>
              <a:rPr lang="en-US" dirty="0">
                <a:solidFill>
                  <a:srgbClr val="FFCCFF"/>
                </a:solidFill>
              </a:rPr>
              <a:t>32</a:t>
            </a:r>
          </a:p>
        </p:txBody>
      </p:sp>
      <p:sp>
        <p:nvSpPr>
          <p:cNvPr id="14" name="TextBox 13">
            <a:extLst>
              <a:ext uri="{FF2B5EF4-FFF2-40B4-BE49-F238E27FC236}">
                <a16:creationId xmlns:a16="http://schemas.microsoft.com/office/drawing/2014/main" id="{BECFFB63-F723-41C9-A9A3-96CF443450B5}"/>
              </a:ext>
            </a:extLst>
          </p:cNvPr>
          <p:cNvSpPr txBox="1"/>
          <p:nvPr/>
        </p:nvSpPr>
        <p:spPr>
          <a:xfrm>
            <a:off x="10639901" y="4715493"/>
            <a:ext cx="502024" cy="369332"/>
          </a:xfrm>
          <a:prstGeom prst="rect">
            <a:avLst/>
          </a:prstGeom>
          <a:noFill/>
        </p:spPr>
        <p:txBody>
          <a:bodyPr wrap="square" rtlCol="0">
            <a:spAutoFit/>
          </a:bodyPr>
          <a:lstStyle/>
          <a:p>
            <a:r>
              <a:rPr lang="en-US" dirty="0">
                <a:solidFill>
                  <a:srgbClr val="FFCCFF"/>
                </a:solidFill>
              </a:rPr>
              <a:t>36</a:t>
            </a:r>
          </a:p>
        </p:txBody>
      </p:sp>
      <p:sp>
        <p:nvSpPr>
          <p:cNvPr id="15" name="TextBox 14">
            <a:extLst>
              <a:ext uri="{FF2B5EF4-FFF2-40B4-BE49-F238E27FC236}">
                <a16:creationId xmlns:a16="http://schemas.microsoft.com/office/drawing/2014/main" id="{F77B67FE-75A0-47AF-861E-CE18029533D4}"/>
              </a:ext>
            </a:extLst>
          </p:cNvPr>
          <p:cNvSpPr txBox="1"/>
          <p:nvPr/>
        </p:nvSpPr>
        <p:spPr>
          <a:xfrm>
            <a:off x="10639901" y="5794936"/>
            <a:ext cx="502024" cy="369332"/>
          </a:xfrm>
          <a:prstGeom prst="rect">
            <a:avLst/>
          </a:prstGeom>
          <a:noFill/>
        </p:spPr>
        <p:txBody>
          <a:bodyPr wrap="square" rtlCol="0">
            <a:spAutoFit/>
          </a:bodyPr>
          <a:lstStyle/>
          <a:p>
            <a:r>
              <a:rPr lang="en-US" dirty="0">
                <a:solidFill>
                  <a:srgbClr val="FFCCFF"/>
                </a:solidFill>
              </a:rPr>
              <a:t>44</a:t>
            </a:r>
          </a:p>
        </p:txBody>
      </p:sp>
    </p:spTree>
    <p:extLst>
      <p:ext uri="{BB962C8B-B14F-4D97-AF65-F5344CB8AC3E}">
        <p14:creationId xmlns:p14="http://schemas.microsoft.com/office/powerpoint/2010/main" val="17029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5190837" y="24661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029479" y="1800601"/>
            <a:ext cx="2341393" cy="2215991"/>
          </a:xfrm>
          <a:prstGeom prst="rect">
            <a:avLst/>
          </a:prstGeom>
          <a:noFill/>
        </p:spPr>
        <p:txBody>
          <a:bodyPr wrap="square" rtlCol="0">
            <a:spAutoFit/>
          </a:bodyPr>
          <a:lstStyle/>
          <a:p>
            <a:r>
              <a:rPr lang="en-US" altLang="zh-CN" sz="13800" b="1" dirty="0">
                <a:solidFill>
                  <a:srgbClr val="7030A0"/>
                </a:solidFill>
                <a:latin typeface="Open Sans" panose="020B0606030504020204" pitchFamily="34" charset="0"/>
                <a:ea typeface="Open Sans" panose="020B0606030504020204" pitchFamily="34" charset="0"/>
                <a:cs typeface="Open Sans" panose="020B0606030504020204" pitchFamily="34" charset="0"/>
              </a:rPr>
              <a:t>02</a:t>
            </a:r>
            <a:endParaRPr lang="zh-CN" altLang="en-US" sz="13800" b="1" dirty="0">
              <a:solidFill>
                <a:srgbClr val="7030A0"/>
              </a:solidFill>
              <a:latin typeface="Open Sans" panose="020B0606030504020204" pitchFamily="34" charset="0"/>
              <a:cs typeface="Open Sans" panose="020B0606030504020204" pitchFamily="34" charset="0"/>
            </a:endParaRPr>
          </a:p>
        </p:txBody>
      </p:sp>
      <p:sp>
        <p:nvSpPr>
          <p:cNvPr id="20" name="矩形 19"/>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884847" y="3659213"/>
            <a:ext cx="2486025" cy="307777"/>
          </a:xfrm>
          <a:prstGeom prst="rect">
            <a:avLst/>
          </a:prstGeom>
          <a:noFill/>
        </p:spPr>
        <p:txBody>
          <a:bodyPr wrap="square" rtlCol="0">
            <a:spAutoFit/>
          </a:bodyPr>
          <a:lstStyle/>
          <a:p>
            <a:pPr algn="ctr"/>
            <a:r>
              <a:rPr lang="en-US" altLang="zh-CN" sz="1400" b="1" dirty="0">
                <a:solidFill>
                  <a:srgbClr val="7030A0"/>
                </a:solidFill>
                <a:latin typeface="微软雅黑" panose="020B0503020204020204" pitchFamily="34" charset="-122"/>
                <a:ea typeface="微软雅黑" panose="020B0503020204020204" pitchFamily="34" charset="-122"/>
              </a:rPr>
              <a:t>Application</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22" name="矩形 21"/>
          <p:cNvSpPr/>
          <p:nvPr/>
        </p:nvSpPr>
        <p:spPr>
          <a:xfrm>
            <a:off x="4729296" y="1734613"/>
            <a:ext cx="2733408" cy="2916665"/>
          </a:xfrm>
          <a:prstGeom prst="rect">
            <a:avLst/>
          </a:prstGeom>
          <a:no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29479" y="3096998"/>
            <a:ext cx="2513635" cy="1642858"/>
            <a:chOff x="6501056" y="2340604"/>
            <a:chExt cx="2513635" cy="1642858"/>
          </a:xfrm>
        </p:grpSpPr>
        <p:cxnSp>
          <p:nvCxnSpPr>
            <p:cNvPr id="24" name="直接连接符 23"/>
            <p:cNvCxnSpPr/>
            <p:nvPr/>
          </p:nvCxnSpPr>
          <p:spPr>
            <a:xfrm>
              <a:off x="9014691" y="2340604"/>
              <a:ext cx="0" cy="1642858"/>
            </a:xfrm>
            <a:prstGeom prst="line">
              <a:avLst/>
            </a:prstGeom>
            <a:ln>
              <a:solidFill>
                <a:srgbClr val="CC99FF"/>
              </a:solidFill>
            </a:ln>
          </p:spPr>
          <p:style>
            <a:lnRef idx="1">
              <a:schemeClr val="accent3"/>
            </a:lnRef>
            <a:fillRef idx="0">
              <a:schemeClr val="accent3"/>
            </a:fillRef>
            <a:effectRef idx="0">
              <a:schemeClr val="accent3"/>
            </a:effectRef>
            <a:fontRef idx="minor">
              <a:schemeClr val="tx1"/>
            </a:fontRef>
          </p:style>
        </p:cxnSp>
        <p:cxnSp>
          <p:nvCxnSpPr>
            <p:cNvPr id="25" name="直接连接符 24"/>
            <p:cNvCxnSpPr/>
            <p:nvPr/>
          </p:nvCxnSpPr>
          <p:spPr>
            <a:xfrm flipH="1">
              <a:off x="6501056" y="3983462"/>
              <a:ext cx="2513635" cy="0"/>
            </a:xfrm>
            <a:prstGeom prst="line">
              <a:avLst/>
            </a:prstGeom>
            <a:ln>
              <a:solidFill>
                <a:srgbClr val="CC99FF"/>
              </a:solidFill>
            </a:ln>
          </p:spPr>
          <p:style>
            <a:lnRef idx="1">
              <a:schemeClr val="accent3"/>
            </a:lnRef>
            <a:fillRef idx="0">
              <a:schemeClr val="accent3"/>
            </a:fillRef>
            <a:effectRef idx="0">
              <a:schemeClr val="accent3"/>
            </a:effectRef>
            <a:fontRef idx="minor">
              <a:schemeClr val="tx1"/>
            </a:fontRef>
          </p:style>
        </p:cxnSp>
      </p:grpSp>
      <p:sp>
        <p:nvSpPr>
          <p:cNvPr id="26" name="Rectangle 23"/>
          <p:cNvSpPr/>
          <p:nvPr/>
        </p:nvSpPr>
        <p:spPr>
          <a:xfrm>
            <a:off x="4844642" y="4082471"/>
            <a:ext cx="2658267" cy="338554"/>
          </a:xfrm>
          <a:prstGeom prst="rect">
            <a:avLst/>
          </a:prstGeom>
        </p:spPr>
        <p:txBody>
          <a:bodyPr wrap="square">
            <a:spAutoFit/>
          </a:bodyPr>
          <a:lstStyle/>
          <a:p>
            <a:pPr algn="ctr">
              <a:defRPr/>
            </a:pPr>
            <a:r>
              <a:rPr lang="en-US" sz="800" noProof="1">
                <a:solidFill>
                  <a:srgbClr val="D9BAFD"/>
                </a:solidFill>
                <a:latin typeface="Open Sans" panose="020B0606030504020204" pitchFamily="34" charset="0"/>
                <a:ea typeface="Open Sans" panose="020B0606030504020204" pitchFamily="34" charset="0"/>
                <a:cs typeface="Open Sans" panose="020B0606030504020204" pitchFamily="34" charset="0"/>
              </a:rPr>
              <a:t>Advantages and disadvantages of the application, functional analysis</a:t>
            </a:r>
          </a:p>
        </p:txBody>
      </p:sp>
      <p:sp>
        <p:nvSpPr>
          <p:cNvPr id="13" name="TextBox 12">
            <a:extLst>
              <a:ext uri="{FF2B5EF4-FFF2-40B4-BE49-F238E27FC236}">
                <a16:creationId xmlns:a16="http://schemas.microsoft.com/office/drawing/2014/main" id="{692EC387-446F-485E-83D6-E1F8D80B5496}"/>
              </a:ext>
            </a:extLst>
          </p:cNvPr>
          <p:cNvSpPr txBox="1"/>
          <p:nvPr/>
        </p:nvSpPr>
        <p:spPr>
          <a:xfrm>
            <a:off x="11643459" y="6390057"/>
            <a:ext cx="428322" cy="369332"/>
          </a:xfrm>
          <a:prstGeom prst="rect">
            <a:avLst/>
          </a:prstGeom>
          <a:noFill/>
        </p:spPr>
        <p:txBody>
          <a:bodyPr wrap="none" rtlCol="0">
            <a:spAutoFit/>
          </a:bodyPr>
          <a:lstStyle/>
          <a:p>
            <a:r>
              <a:rPr lang="en-US" dirty="0"/>
              <a:t>19</a:t>
            </a:r>
          </a:p>
        </p:txBody>
      </p:sp>
    </p:spTree>
  </p:cSld>
  <p:clrMapOvr>
    <a:masterClrMapping/>
  </p:clrMapOvr>
  <p:transition spd="med" advTm="547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circle(i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BB7AC0-5AA6-4ED7-AB1A-AFDE25A35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353" y="2349605"/>
            <a:ext cx="4121325" cy="2158789"/>
          </a:xfrm>
          <a:prstGeom prst="rect">
            <a:avLst/>
          </a:prstGeom>
        </p:spPr>
      </p:pic>
      <p:sp>
        <p:nvSpPr>
          <p:cNvPr id="13" name="Rectangle 45">
            <a:extLst>
              <a:ext uri="{FF2B5EF4-FFF2-40B4-BE49-F238E27FC236}">
                <a16:creationId xmlns:a16="http://schemas.microsoft.com/office/drawing/2014/main" id="{F624F730-1177-45A5-968A-4EC627278DEF}"/>
              </a:ext>
            </a:extLst>
          </p:cNvPr>
          <p:cNvSpPr/>
          <p:nvPr/>
        </p:nvSpPr>
        <p:spPr>
          <a:xfrm>
            <a:off x="6876324" y="2246390"/>
            <a:ext cx="3362035" cy="2554545"/>
          </a:xfrm>
          <a:prstGeom prst="rect">
            <a:avLst/>
          </a:prstGeom>
        </p:spPr>
        <p:txBody>
          <a:bodyPr wrap="square">
            <a:spAutoFit/>
          </a:bodyPr>
          <a:lstStyle/>
          <a:p>
            <a:pPr algn="just">
              <a:defRPr/>
            </a:pPr>
            <a:r>
              <a:rPr lang="en-US" sz="1000" noProof="1">
                <a:solidFill>
                  <a:srgbClr val="9878F5"/>
                </a:solidFill>
                <a:latin typeface="+mn-ea"/>
              </a:rPr>
              <a:t>The smart sleep tracking device market in 2016 was $1.1125 billion and is expected to grow at a compound annual growth rate of 18.5% during the forecast period. People are increasingly aware of the need to check and adjust their sleep patterns. More and more sleep-related health problems such as obesity and leg restlessness syndrome have prompted consumers to adopt sleep tracking devices.</a:t>
            </a:r>
          </a:p>
          <a:p>
            <a:pPr algn="just">
              <a:defRPr/>
            </a:pPr>
            <a:r>
              <a:rPr lang="en-US" sz="1000" noProof="1">
                <a:solidFill>
                  <a:srgbClr val="9878F5"/>
                </a:solidFill>
                <a:latin typeface="+mn-ea"/>
              </a:rPr>
              <a:t>The global smart sleep tracking device market is divided into wearable and non-wearable devices by product type. The wearable device segment (74.1% share in 2016) dominates the world's largest smart sleep tracking device market. According to geographic regions, the global smart sleep tracking device market is divided into five main regions, including North America, Europe, Asia Pacific, Latin America, and the Middle East and Africa.</a:t>
            </a:r>
          </a:p>
        </p:txBody>
      </p:sp>
      <p:sp>
        <p:nvSpPr>
          <p:cNvPr id="7" name="矩形 6">
            <a:extLst>
              <a:ext uri="{FF2B5EF4-FFF2-40B4-BE49-F238E27FC236}">
                <a16:creationId xmlns:a16="http://schemas.microsoft.com/office/drawing/2014/main" id="{C2F709FB-4326-47C5-8F7D-870D0C17281F}"/>
              </a:ext>
            </a:extLst>
          </p:cNvPr>
          <p:cNvSpPr/>
          <p:nvPr/>
        </p:nvSpPr>
        <p:spPr>
          <a:xfrm>
            <a:off x="6705225" y="1771827"/>
            <a:ext cx="3692324" cy="3570247"/>
          </a:xfrm>
          <a:prstGeom prst="rect">
            <a:avLst/>
          </a:prstGeom>
          <a:noFill/>
          <a:ln w="28575">
            <a:solidFill>
              <a:srgbClr val="B99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B1A5791-D878-4172-BAB1-859AFA1A4335}"/>
              </a:ext>
            </a:extLst>
          </p:cNvPr>
          <p:cNvSpPr/>
          <p:nvPr/>
        </p:nvSpPr>
        <p:spPr>
          <a:xfrm>
            <a:off x="1194353" y="602542"/>
            <a:ext cx="2778325" cy="698461"/>
          </a:xfrm>
          <a:prstGeom prst="rect">
            <a:avLst/>
          </a:prstGeom>
        </p:spPr>
        <p:txBody>
          <a:bodyPr wrap="none">
            <a:spAutoFit/>
          </a:bodyPr>
          <a:lstStyle/>
          <a:p>
            <a:pPr>
              <a:lnSpc>
                <a:spcPts val="6000"/>
              </a:lnSpc>
            </a:pPr>
            <a:r>
              <a:rPr lang="en-US" altLang="zh-CN" sz="1000" b="1" spc="300" dirty="0">
                <a:latin typeface="Open Sans" panose="020B0606030504020204" pitchFamily="34" charset="0"/>
                <a:ea typeface="Open Sans" panose="020B0606030504020204" pitchFamily="34" charset="0"/>
                <a:cs typeface="Open Sans" panose="020B0606030504020204" pitchFamily="34" charset="0"/>
              </a:rPr>
              <a:t>Of Sleep Tracking Devices </a:t>
            </a:r>
            <a:endParaRPr lang="zh-CN" altLang="en-US" sz="1000" b="1" dirty="0">
              <a:latin typeface="Open Sans" panose="020B0606030504020204" pitchFamily="34" charset="0"/>
              <a:cs typeface="Open Sans" panose="020B0606030504020204" pitchFamily="34" charset="0"/>
            </a:endParaRPr>
          </a:p>
        </p:txBody>
      </p:sp>
      <p:sp>
        <p:nvSpPr>
          <p:cNvPr id="8" name="矩形 7">
            <a:extLst>
              <a:ext uri="{FF2B5EF4-FFF2-40B4-BE49-F238E27FC236}">
                <a16:creationId xmlns:a16="http://schemas.microsoft.com/office/drawing/2014/main" id="{D1C1C6C7-DF41-409E-8470-C185176CEAB6}"/>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a:extLst>
              <a:ext uri="{FF2B5EF4-FFF2-40B4-BE49-F238E27FC236}">
                <a16:creationId xmlns:a16="http://schemas.microsoft.com/office/drawing/2014/main" id="{59C4D2B4-7360-477B-B3F5-8E79B6AECD4B}"/>
              </a:ext>
            </a:extLst>
          </p:cNvPr>
          <p:cNvSpPr txBox="1"/>
          <p:nvPr/>
        </p:nvSpPr>
        <p:spPr>
          <a:xfrm>
            <a:off x="355156" y="704030"/>
            <a:ext cx="3875166"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O</a:t>
            </a:r>
            <a:r>
              <a:rPr lang="en-US" altLang="zh-CN" sz="1400" dirty="0">
                <a:solidFill>
                  <a:srgbClr val="CC99FF"/>
                </a:solidFill>
                <a:latin typeface="微软雅黑" panose="020B0503020204020204" pitchFamily="34" charset="-122"/>
                <a:ea typeface="微软雅黑" panose="020B0503020204020204" pitchFamily="34" charset="-122"/>
              </a:rPr>
              <a:t>verall Market Analysis</a:t>
            </a:r>
            <a:endParaRPr lang="en-US" sz="1400" dirty="0">
              <a:solidFill>
                <a:srgbClr val="CC99FF"/>
              </a:solidFill>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id="{4027D554-56ED-4D31-ABD3-7145CE4951BE}"/>
              </a:ext>
            </a:extLst>
          </p:cNvPr>
          <p:cNvSpPr txBox="1"/>
          <p:nvPr/>
        </p:nvSpPr>
        <p:spPr>
          <a:xfrm>
            <a:off x="11643459" y="6390057"/>
            <a:ext cx="428322" cy="369332"/>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2943888977"/>
      </p:ext>
    </p:extLst>
  </p:cSld>
  <p:clrMapOvr>
    <a:masterClrMapping/>
  </p:clrMapOvr>
  <mc:AlternateContent xmlns:mc="http://schemas.openxmlformats.org/markup-compatibility/2006" xmlns:p14="http://schemas.microsoft.com/office/powerpoint/2010/main">
    <mc:Choice Requires="p14">
      <p:transition spd="slow" p14:dur="1600" advTm="4211">
        <p14:gallery dir="l"/>
      </p:transition>
    </mc:Choice>
    <mc:Fallback xmlns="">
      <p:transition spd="slow" advTm="421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文本框 15"/>
          <p:cNvSpPr txBox="1"/>
          <p:nvPr/>
        </p:nvSpPr>
        <p:spPr>
          <a:xfrm>
            <a:off x="2166023" y="2505981"/>
            <a:ext cx="1314378" cy="246221"/>
          </a:xfrm>
          <a:prstGeom prst="rect">
            <a:avLst/>
          </a:prstGeom>
          <a:noFill/>
        </p:spPr>
        <p:txBody>
          <a:bodyPr wrap="square" rtlCol="0">
            <a:spAutoFit/>
          </a:bodyPr>
          <a:lstStyle/>
          <a:p>
            <a:pPr algn="ctr"/>
            <a:r>
              <a:rPr lang="en-US" altLang="zh-CN" sz="1000" b="1" dirty="0">
                <a:solidFill>
                  <a:srgbClr val="9933FF"/>
                </a:solidFill>
                <a:latin typeface="微软雅黑" panose="020B0503020204020204" pitchFamily="34" charset="-122"/>
                <a:ea typeface="微软雅黑" panose="020B0503020204020204" pitchFamily="34" charset="-122"/>
              </a:rPr>
              <a:t>SLEEP CYCLE</a:t>
            </a:r>
            <a:endParaRPr lang="zh-CN" altLang="en-US" sz="1000" b="1" dirty="0">
              <a:solidFill>
                <a:srgbClr val="9933FF"/>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377547" y="2513413"/>
            <a:ext cx="1667666" cy="246221"/>
          </a:xfrm>
          <a:prstGeom prst="rect">
            <a:avLst/>
          </a:prstGeom>
          <a:noFill/>
        </p:spPr>
        <p:txBody>
          <a:bodyPr wrap="square" rtlCol="0">
            <a:spAutoFit/>
          </a:bodyPr>
          <a:lstStyle/>
          <a:p>
            <a:pPr algn="ctr"/>
            <a:r>
              <a:rPr lang="en-US" altLang="zh-CN" sz="1000" b="1" dirty="0">
                <a:solidFill>
                  <a:srgbClr val="9933FF"/>
                </a:solidFill>
                <a:latin typeface="微软雅黑" panose="020B0503020204020204" pitchFamily="34" charset="-122"/>
                <a:ea typeface="微软雅黑" panose="020B0503020204020204" pitchFamily="34" charset="-122"/>
              </a:rPr>
              <a:t>SLEEP AS ANDROID</a:t>
            </a:r>
            <a:endParaRPr lang="zh-CN" altLang="en-US" sz="1000" b="1" dirty="0">
              <a:solidFill>
                <a:srgbClr val="9933FF"/>
              </a:solidFill>
              <a:latin typeface="微软雅黑" panose="020B0503020204020204" pitchFamily="34" charset="-122"/>
              <a:ea typeface="微软雅黑" panose="020B0503020204020204" pitchFamily="34" charset="-122"/>
            </a:endParaRPr>
          </a:p>
        </p:txBody>
      </p:sp>
      <p:pic>
        <p:nvPicPr>
          <p:cNvPr id="19458" name="Picture 2">
            <a:extLst>
              <a:ext uri="{FF2B5EF4-FFF2-40B4-BE49-F238E27FC236}">
                <a16:creationId xmlns:a16="http://schemas.microsoft.com/office/drawing/2014/main" id="{716F9BB5-0DDA-422D-9599-CD4DE9133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44" y="1817051"/>
            <a:ext cx="662936" cy="6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A5AE1B1-65BE-4944-956E-62E775FA9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305" y="1707109"/>
            <a:ext cx="755390" cy="755390"/>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A5E98D11-BA45-424E-90F5-AE4771627687}"/>
              </a:ext>
            </a:extLst>
          </p:cNvPr>
          <p:cNvSpPr txBox="1"/>
          <p:nvPr/>
        </p:nvSpPr>
        <p:spPr>
          <a:xfrm>
            <a:off x="5438811" y="2505981"/>
            <a:ext cx="1314378" cy="246221"/>
          </a:xfrm>
          <a:prstGeom prst="rect">
            <a:avLst/>
          </a:prstGeom>
          <a:noFill/>
        </p:spPr>
        <p:txBody>
          <a:bodyPr wrap="square" rtlCol="0">
            <a:spAutoFit/>
          </a:bodyPr>
          <a:lstStyle/>
          <a:p>
            <a:pPr algn="ctr"/>
            <a:r>
              <a:rPr lang="en-US" altLang="zh-CN" sz="1000" b="1" dirty="0">
                <a:solidFill>
                  <a:srgbClr val="9933FF"/>
                </a:solidFill>
                <a:latin typeface="微软雅黑" panose="020B0503020204020204" pitchFamily="34" charset="-122"/>
                <a:ea typeface="微软雅黑" panose="020B0503020204020204" pitchFamily="34" charset="-122"/>
              </a:rPr>
              <a:t>SLEEP TIME</a:t>
            </a:r>
            <a:endParaRPr lang="zh-CN" altLang="en-US" sz="1000" b="1" dirty="0">
              <a:solidFill>
                <a:srgbClr val="9933FF"/>
              </a:solidFill>
              <a:latin typeface="微软雅黑" panose="020B0503020204020204" pitchFamily="34" charset="-122"/>
              <a:ea typeface="微软雅黑" panose="020B0503020204020204" pitchFamily="34" charset="-122"/>
            </a:endParaRPr>
          </a:p>
        </p:txBody>
      </p:sp>
      <p:pic>
        <p:nvPicPr>
          <p:cNvPr id="19462" name="Picture 6">
            <a:extLst>
              <a:ext uri="{FF2B5EF4-FFF2-40B4-BE49-F238E27FC236}">
                <a16:creationId xmlns:a16="http://schemas.microsoft.com/office/drawing/2014/main" id="{66DEDC7B-462E-4A63-B819-EAFE05893F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1599" y="1629528"/>
            <a:ext cx="999564" cy="999564"/>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F4EEE938-324C-4DAE-A2FC-E21249F74D6F}"/>
              </a:ext>
            </a:extLst>
          </p:cNvPr>
          <p:cNvSpPr txBox="1"/>
          <p:nvPr/>
        </p:nvSpPr>
        <p:spPr>
          <a:xfrm>
            <a:off x="2166023" y="4876091"/>
            <a:ext cx="1314378" cy="246221"/>
          </a:xfrm>
          <a:prstGeom prst="rect">
            <a:avLst/>
          </a:prstGeom>
          <a:noFill/>
        </p:spPr>
        <p:txBody>
          <a:bodyPr wrap="square" rtlCol="0">
            <a:spAutoFit/>
          </a:bodyPr>
          <a:lstStyle/>
          <a:p>
            <a:pPr algn="ctr"/>
            <a:r>
              <a:rPr lang="zh-CN" altLang="en-US" sz="1000" b="1" dirty="0">
                <a:solidFill>
                  <a:srgbClr val="9933FF"/>
                </a:solidFill>
                <a:latin typeface="微软雅黑" panose="020B0503020204020204" pitchFamily="34" charset="-122"/>
                <a:ea typeface="微软雅黑" panose="020B0503020204020204" pitchFamily="34" charset="-122"/>
              </a:rPr>
              <a:t>小睡眠</a:t>
            </a:r>
          </a:p>
        </p:txBody>
      </p:sp>
      <p:sp>
        <p:nvSpPr>
          <p:cNvPr id="24" name="文本框 23">
            <a:extLst>
              <a:ext uri="{FF2B5EF4-FFF2-40B4-BE49-F238E27FC236}">
                <a16:creationId xmlns:a16="http://schemas.microsoft.com/office/drawing/2014/main" id="{B06D7493-DB71-438B-A5AD-443A4D8CF632}"/>
              </a:ext>
            </a:extLst>
          </p:cNvPr>
          <p:cNvSpPr txBox="1"/>
          <p:nvPr/>
        </p:nvSpPr>
        <p:spPr>
          <a:xfrm>
            <a:off x="8549940" y="4872642"/>
            <a:ext cx="1314378" cy="246221"/>
          </a:xfrm>
          <a:prstGeom prst="rect">
            <a:avLst/>
          </a:prstGeom>
          <a:noFill/>
        </p:spPr>
        <p:txBody>
          <a:bodyPr wrap="square" rtlCol="0">
            <a:spAutoFit/>
          </a:bodyPr>
          <a:lstStyle/>
          <a:p>
            <a:pPr algn="ctr"/>
            <a:r>
              <a:rPr lang="zh-CN" altLang="en-US" sz="1000" b="1" dirty="0">
                <a:solidFill>
                  <a:srgbClr val="9933FF"/>
                </a:solidFill>
                <a:latin typeface="微软雅黑" panose="020B0503020204020204" pitchFamily="34" charset="-122"/>
                <a:ea typeface="微软雅黑" panose="020B0503020204020204" pitchFamily="34" charset="-122"/>
              </a:rPr>
              <a:t>潮汐</a:t>
            </a:r>
          </a:p>
        </p:txBody>
      </p:sp>
      <p:sp>
        <p:nvSpPr>
          <p:cNvPr id="25" name="文本框 24">
            <a:extLst>
              <a:ext uri="{FF2B5EF4-FFF2-40B4-BE49-F238E27FC236}">
                <a16:creationId xmlns:a16="http://schemas.microsoft.com/office/drawing/2014/main" id="{322BF538-3B8A-4B9F-87C7-7B4925017340}"/>
              </a:ext>
            </a:extLst>
          </p:cNvPr>
          <p:cNvSpPr txBox="1"/>
          <p:nvPr/>
        </p:nvSpPr>
        <p:spPr>
          <a:xfrm>
            <a:off x="5438811" y="4872643"/>
            <a:ext cx="1314378" cy="246221"/>
          </a:xfrm>
          <a:prstGeom prst="rect">
            <a:avLst/>
          </a:prstGeom>
          <a:noFill/>
        </p:spPr>
        <p:txBody>
          <a:bodyPr wrap="square" rtlCol="0">
            <a:spAutoFit/>
          </a:bodyPr>
          <a:lstStyle/>
          <a:p>
            <a:pPr algn="ctr"/>
            <a:r>
              <a:rPr lang="en-US" altLang="zh-CN" sz="1000" b="1" dirty="0">
                <a:solidFill>
                  <a:srgbClr val="9933FF"/>
                </a:solidFill>
                <a:latin typeface="微软雅黑" panose="020B0503020204020204" pitchFamily="34" charset="-122"/>
                <a:ea typeface="微软雅黑" panose="020B0503020204020204" pitchFamily="34" charset="-122"/>
              </a:rPr>
              <a:t>WONIU SLEEP</a:t>
            </a:r>
            <a:endParaRPr lang="zh-CN" altLang="en-US" sz="1000" b="1" dirty="0">
              <a:solidFill>
                <a:srgbClr val="9933FF"/>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4594DD9-E302-4D26-A5C2-26D08FA7B248}"/>
              </a:ext>
            </a:extLst>
          </p:cNvPr>
          <p:cNvPicPr>
            <a:picLocks noChangeAspect="1"/>
          </p:cNvPicPr>
          <p:nvPr/>
        </p:nvPicPr>
        <p:blipFill>
          <a:blip r:embed="rId6"/>
          <a:stretch>
            <a:fillRect/>
          </a:stretch>
        </p:blipFill>
        <p:spPr>
          <a:xfrm>
            <a:off x="2462368" y="3809381"/>
            <a:ext cx="797887" cy="858487"/>
          </a:xfrm>
          <a:prstGeom prst="rect">
            <a:avLst/>
          </a:prstGeom>
        </p:spPr>
      </p:pic>
      <p:pic>
        <p:nvPicPr>
          <p:cNvPr id="3" name="图片 2">
            <a:extLst>
              <a:ext uri="{FF2B5EF4-FFF2-40B4-BE49-F238E27FC236}">
                <a16:creationId xmlns:a16="http://schemas.microsoft.com/office/drawing/2014/main" id="{793ADA53-B560-4B94-8184-49757864380C}"/>
              </a:ext>
            </a:extLst>
          </p:cNvPr>
          <p:cNvPicPr>
            <a:picLocks noChangeAspect="1"/>
          </p:cNvPicPr>
          <p:nvPr/>
        </p:nvPicPr>
        <p:blipFill>
          <a:blip r:embed="rId7"/>
          <a:stretch>
            <a:fillRect/>
          </a:stretch>
        </p:blipFill>
        <p:spPr>
          <a:xfrm>
            <a:off x="5803834" y="4021220"/>
            <a:ext cx="584332" cy="561720"/>
          </a:xfrm>
          <a:prstGeom prst="rect">
            <a:avLst/>
          </a:prstGeom>
        </p:spPr>
      </p:pic>
      <p:pic>
        <p:nvPicPr>
          <p:cNvPr id="5" name="图片 4">
            <a:extLst>
              <a:ext uri="{FF2B5EF4-FFF2-40B4-BE49-F238E27FC236}">
                <a16:creationId xmlns:a16="http://schemas.microsoft.com/office/drawing/2014/main" id="{9713F612-4AD4-4741-B7A2-F96B321AE67A}"/>
              </a:ext>
            </a:extLst>
          </p:cNvPr>
          <p:cNvPicPr>
            <a:picLocks noChangeAspect="1"/>
          </p:cNvPicPr>
          <p:nvPr/>
        </p:nvPicPr>
        <p:blipFill>
          <a:blip r:embed="rId8"/>
          <a:stretch>
            <a:fillRect/>
          </a:stretch>
        </p:blipFill>
        <p:spPr>
          <a:xfrm>
            <a:off x="8623368" y="3762508"/>
            <a:ext cx="1167522" cy="904172"/>
          </a:xfrm>
          <a:prstGeom prst="rect">
            <a:avLst/>
          </a:prstGeom>
        </p:spPr>
      </p:pic>
      <p:sp>
        <p:nvSpPr>
          <p:cNvPr id="14" name="矩形 13">
            <a:extLst>
              <a:ext uri="{FF2B5EF4-FFF2-40B4-BE49-F238E27FC236}">
                <a16:creationId xmlns:a16="http://schemas.microsoft.com/office/drawing/2014/main" id="{C1DE09A0-8C8F-4136-B801-987B4021CEA2}"/>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AA7EE3FD-FC84-4E17-B17A-3B8A2FD1F4B2}"/>
              </a:ext>
            </a:extLst>
          </p:cNvPr>
          <p:cNvSpPr txBox="1"/>
          <p:nvPr/>
        </p:nvSpPr>
        <p:spPr>
          <a:xfrm>
            <a:off x="-132524" y="686315"/>
            <a:ext cx="3875166"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App analysis</a:t>
            </a:r>
          </a:p>
        </p:txBody>
      </p:sp>
      <p:sp>
        <p:nvSpPr>
          <p:cNvPr id="17" name="TextBox 16">
            <a:extLst>
              <a:ext uri="{FF2B5EF4-FFF2-40B4-BE49-F238E27FC236}">
                <a16:creationId xmlns:a16="http://schemas.microsoft.com/office/drawing/2014/main" id="{41593EAF-87B3-4BD6-8C48-39D57417EC9D}"/>
              </a:ext>
            </a:extLst>
          </p:cNvPr>
          <p:cNvSpPr txBox="1"/>
          <p:nvPr/>
        </p:nvSpPr>
        <p:spPr>
          <a:xfrm>
            <a:off x="11643459" y="6390057"/>
            <a:ext cx="428322" cy="369332"/>
          </a:xfrm>
          <a:prstGeom prst="rect">
            <a:avLst/>
          </a:prstGeom>
          <a:noFill/>
        </p:spPr>
        <p:txBody>
          <a:bodyPr wrap="none" rtlCol="0">
            <a:spAutoFit/>
          </a:bodyPr>
          <a:lstStyle/>
          <a:p>
            <a:r>
              <a:rPr lang="en-US" dirty="0"/>
              <a:t>21</a:t>
            </a:r>
          </a:p>
        </p:txBody>
      </p:sp>
    </p:spTree>
  </p:cSld>
  <p:clrMapOvr>
    <a:masterClrMapping/>
  </p:clrMapOvr>
  <mc:AlternateContent xmlns:mc="http://schemas.openxmlformats.org/markup-compatibility/2006" xmlns:p14="http://schemas.microsoft.com/office/powerpoint/2010/main">
    <mc:Choice Requires="p14">
      <p:transition spd="slow" p14:dur="1250" advTm="53">
        <p14:switch dir="r"/>
      </p:transition>
    </mc:Choice>
    <mc:Fallback xmlns="">
      <p:transition spd="slow" advTm="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D3F1"/>
            </a:gs>
            <a:gs pos="27000">
              <a:srgbClr val="D9BAFD"/>
            </a:gs>
            <a:gs pos="75856">
              <a:srgbClr val="9878F5"/>
            </a:gs>
            <a:gs pos="52000">
              <a:srgbClr val="B997FB"/>
            </a:gs>
            <a:gs pos="100000">
              <a:srgbClr val="5941A1"/>
            </a:gs>
          </a:gsLst>
          <a:lin ang="5400000" scaled="1"/>
        </a:gradFill>
        <a:effectLst/>
      </p:bgPr>
    </p:bg>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41F212A-AAE1-43EA-B08F-249EF6E71E32}"/>
              </a:ext>
            </a:extLst>
          </p:cNvPr>
          <p:cNvGraphicFramePr>
            <a:graphicFrameLocks noGrp="1"/>
          </p:cNvGraphicFramePr>
          <p:nvPr>
            <p:extLst>
              <p:ext uri="{D42A27DB-BD31-4B8C-83A1-F6EECF244321}">
                <p14:modId xmlns:p14="http://schemas.microsoft.com/office/powerpoint/2010/main" val="2674574569"/>
              </p:ext>
            </p:extLst>
          </p:nvPr>
        </p:nvGraphicFramePr>
        <p:xfrm>
          <a:off x="650240" y="653876"/>
          <a:ext cx="4893564" cy="1662604"/>
        </p:xfrm>
        <a:graphic>
          <a:graphicData uri="http://schemas.openxmlformats.org/drawingml/2006/table">
            <a:tbl>
              <a:tblPr/>
              <a:tblGrid>
                <a:gridCol w="2446782">
                  <a:extLst>
                    <a:ext uri="{9D8B030D-6E8A-4147-A177-3AD203B41FA5}">
                      <a16:colId xmlns:a16="http://schemas.microsoft.com/office/drawing/2014/main" val="3179556933"/>
                    </a:ext>
                  </a:extLst>
                </a:gridCol>
                <a:gridCol w="2446782">
                  <a:extLst>
                    <a:ext uri="{9D8B030D-6E8A-4147-A177-3AD203B41FA5}">
                      <a16:colId xmlns:a16="http://schemas.microsoft.com/office/drawing/2014/main" val="1157180807"/>
                    </a:ext>
                  </a:extLst>
                </a:gridCol>
              </a:tblGrid>
              <a:tr h="443404">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ANDROID</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iOS</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68831118"/>
                  </a:ext>
                </a:extLst>
              </a:tr>
              <a:tr h="304800">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4.5 / 5 ★ (96k reviews)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5+ Million Downloads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In-app Purchases</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4.6 / 5 ★ (28k reviews)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Editors’ Choice</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#21 in Health &amp; Fitness category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In-app Purchases</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74956148"/>
                  </a:ext>
                </a:extLst>
              </a:tr>
            </a:tbl>
          </a:graphicData>
        </a:graphic>
      </p:graphicFrame>
      <p:sp>
        <p:nvSpPr>
          <p:cNvPr id="7" name="Rectangle 3">
            <a:extLst>
              <a:ext uri="{FF2B5EF4-FFF2-40B4-BE49-F238E27FC236}">
                <a16:creationId xmlns:a16="http://schemas.microsoft.com/office/drawing/2014/main" id="{AB8BBE24-75A6-47B4-8F32-C5C4DD5EDB55}"/>
              </a:ext>
            </a:extLst>
          </p:cNvPr>
          <p:cNvSpPr>
            <a:spLocks noChangeArrowheads="1"/>
          </p:cNvSpPr>
          <p:nvPr/>
        </p:nvSpPr>
        <p:spPr bwMode="auto">
          <a:xfrm>
            <a:off x="650240" y="-983860"/>
            <a:ext cx="5115753"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SLEEP CYCLE</a:t>
            </a:r>
            <a:r>
              <a:rPr kumimoji="0" lang="zh-CN" altLang="zh-CN" sz="116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8" name="表格 7">
            <a:extLst>
              <a:ext uri="{FF2B5EF4-FFF2-40B4-BE49-F238E27FC236}">
                <a16:creationId xmlns:a16="http://schemas.microsoft.com/office/drawing/2014/main" id="{838D8EB7-E1E7-4997-8FA2-4A4FE0925D4C}"/>
              </a:ext>
            </a:extLst>
          </p:cNvPr>
          <p:cNvGraphicFramePr>
            <a:graphicFrameLocks noGrp="1"/>
          </p:cNvGraphicFramePr>
          <p:nvPr>
            <p:extLst>
              <p:ext uri="{D42A27DB-BD31-4B8C-83A1-F6EECF244321}">
                <p14:modId xmlns:p14="http://schemas.microsoft.com/office/powerpoint/2010/main" val="3774362432"/>
              </p:ext>
            </p:extLst>
          </p:nvPr>
        </p:nvGraphicFramePr>
        <p:xfrm>
          <a:off x="650240" y="2792952"/>
          <a:ext cx="4893564" cy="1584960"/>
        </p:xfrm>
        <a:graphic>
          <a:graphicData uri="http://schemas.openxmlformats.org/drawingml/2006/table">
            <a:tbl>
              <a:tblPr/>
              <a:tblGrid>
                <a:gridCol w="2446782">
                  <a:extLst>
                    <a:ext uri="{9D8B030D-6E8A-4147-A177-3AD203B41FA5}">
                      <a16:colId xmlns:a16="http://schemas.microsoft.com/office/drawing/2014/main" val="3922329961"/>
                    </a:ext>
                  </a:extLst>
                </a:gridCol>
                <a:gridCol w="2446782">
                  <a:extLst>
                    <a:ext uri="{9D8B030D-6E8A-4147-A177-3AD203B41FA5}">
                      <a16:colId xmlns:a16="http://schemas.microsoft.com/office/drawing/2014/main" val="1808360419"/>
                    </a:ext>
                  </a:extLst>
                </a:gridCol>
              </a:tblGrid>
              <a:tr h="304800">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ANDROID</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iOS</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26889538"/>
                  </a:ext>
                </a:extLst>
              </a:tr>
              <a:tr h="304800">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3.8 / 5 ★ (31k reviews)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1+ Million Downloads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In-app Purchases</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4.7 / 5 ★ (4k reviews)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Editors’ Choice</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#21 in Health &amp; Fitness category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In-app Purchases</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65792331"/>
                  </a:ext>
                </a:extLst>
              </a:tr>
            </a:tbl>
          </a:graphicData>
        </a:graphic>
      </p:graphicFrame>
      <p:sp>
        <p:nvSpPr>
          <p:cNvPr id="9" name="Rectangle 5">
            <a:extLst>
              <a:ext uri="{FF2B5EF4-FFF2-40B4-BE49-F238E27FC236}">
                <a16:creationId xmlns:a16="http://schemas.microsoft.com/office/drawing/2014/main" id="{6AB39D26-9578-4D64-9964-721C61858AA1}"/>
              </a:ext>
            </a:extLst>
          </p:cNvPr>
          <p:cNvSpPr>
            <a:spLocks noChangeArrowheads="1"/>
          </p:cNvSpPr>
          <p:nvPr/>
        </p:nvSpPr>
        <p:spPr bwMode="auto">
          <a:xfrm>
            <a:off x="579120" y="2427729"/>
            <a:ext cx="1236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SLEEP TIME</a:t>
            </a:r>
            <a:endParaRPr kumimoji="0" lang="zh-CN" altLang="zh-CN" sz="1400" b="0" i="0" u="none" strike="noStrike" cap="none" normalizeH="0" baseline="0" dirty="0">
              <a:ln>
                <a:noFill/>
              </a:ln>
              <a:solidFill>
                <a:schemeClr val="bg1"/>
              </a:solidFill>
              <a:effectLst/>
              <a:latin typeface="Arial" panose="020B0604020202020204" pitchFamily="34" charset="0"/>
            </a:endParaRPr>
          </a:p>
        </p:txBody>
      </p:sp>
      <p:graphicFrame>
        <p:nvGraphicFramePr>
          <p:cNvPr id="10" name="表格 9">
            <a:extLst>
              <a:ext uri="{FF2B5EF4-FFF2-40B4-BE49-F238E27FC236}">
                <a16:creationId xmlns:a16="http://schemas.microsoft.com/office/drawing/2014/main" id="{6732016E-5701-4326-9143-CA843880665A}"/>
              </a:ext>
            </a:extLst>
          </p:cNvPr>
          <p:cNvGraphicFramePr>
            <a:graphicFrameLocks noGrp="1"/>
          </p:cNvGraphicFramePr>
          <p:nvPr>
            <p:extLst>
              <p:ext uri="{D42A27DB-BD31-4B8C-83A1-F6EECF244321}">
                <p14:modId xmlns:p14="http://schemas.microsoft.com/office/powerpoint/2010/main" val="209705957"/>
              </p:ext>
            </p:extLst>
          </p:nvPr>
        </p:nvGraphicFramePr>
        <p:xfrm>
          <a:off x="650240" y="4854384"/>
          <a:ext cx="4893564" cy="1584959"/>
        </p:xfrm>
        <a:graphic>
          <a:graphicData uri="http://schemas.openxmlformats.org/drawingml/2006/table">
            <a:tbl>
              <a:tblPr/>
              <a:tblGrid>
                <a:gridCol w="2446782">
                  <a:extLst>
                    <a:ext uri="{9D8B030D-6E8A-4147-A177-3AD203B41FA5}">
                      <a16:colId xmlns:a16="http://schemas.microsoft.com/office/drawing/2014/main" val="1386291653"/>
                    </a:ext>
                  </a:extLst>
                </a:gridCol>
                <a:gridCol w="2446782">
                  <a:extLst>
                    <a:ext uri="{9D8B030D-6E8A-4147-A177-3AD203B41FA5}">
                      <a16:colId xmlns:a16="http://schemas.microsoft.com/office/drawing/2014/main" val="3363759897"/>
                    </a:ext>
                  </a:extLst>
                </a:gridCol>
              </a:tblGrid>
              <a:tr h="500513">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ANDROID</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chemeClr val="bg1"/>
                          </a:solidFill>
                          <a:effectLst/>
                          <a:latin typeface="Arial" panose="020B0604020202020204" pitchFamily="34" charset="0"/>
                        </a:rPr>
                        <a:t>iOS</a:t>
                      </a:r>
                      <a:endParaRPr lang="en-US" dirty="0">
                        <a:solidFill>
                          <a:schemeClr val="bg1"/>
                        </a:solidFill>
                        <a:effectLs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79273285"/>
                  </a:ext>
                </a:extLst>
              </a:tr>
              <a:tr h="1084446">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4.6 / 5 ★ (299k reviews)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10+ Million Downloads</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In-app Purchases</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latin typeface="Arial" panose="020B0604020202020204" pitchFamily="34" charset="0"/>
                        </a:rPr>
                        <a:t>Not Available</a:t>
                      </a: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17073272"/>
                  </a:ext>
                </a:extLst>
              </a:tr>
            </a:tbl>
          </a:graphicData>
        </a:graphic>
      </p:graphicFrame>
      <p:sp>
        <p:nvSpPr>
          <p:cNvPr id="12" name="Rectangle 6">
            <a:extLst>
              <a:ext uri="{FF2B5EF4-FFF2-40B4-BE49-F238E27FC236}">
                <a16:creationId xmlns:a16="http://schemas.microsoft.com/office/drawing/2014/main" id="{E710E400-D856-45CD-9B57-0A884F2A83C3}"/>
              </a:ext>
            </a:extLst>
          </p:cNvPr>
          <p:cNvSpPr>
            <a:spLocks noChangeArrowheads="1"/>
          </p:cNvSpPr>
          <p:nvPr/>
        </p:nvSpPr>
        <p:spPr bwMode="auto">
          <a:xfrm>
            <a:off x="579120" y="4537339"/>
            <a:ext cx="191052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SLEEP AS ANDROID</a:t>
            </a:r>
            <a:endParaRPr kumimoji="0" lang="zh-CN" altLang="zh-CN" sz="1400" b="0" i="0" u="none" strike="noStrike" cap="none" normalizeH="0" baseline="0" dirty="0">
              <a:ln>
                <a:noFill/>
              </a:ln>
              <a:solidFill>
                <a:schemeClr val="bg1"/>
              </a:solidFill>
              <a:effectLst/>
              <a:latin typeface="Arial" panose="020B0604020202020204" pitchFamily="34" charset="0"/>
            </a:endParaRPr>
          </a:p>
        </p:txBody>
      </p:sp>
      <p:pic>
        <p:nvPicPr>
          <p:cNvPr id="20488" name="Picture 8">
            <a:extLst>
              <a:ext uri="{FF2B5EF4-FFF2-40B4-BE49-F238E27FC236}">
                <a16:creationId xmlns:a16="http://schemas.microsoft.com/office/drawing/2014/main" id="{15E3B823-65FB-4469-A72C-9B5D3E5DC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89" y="206809"/>
            <a:ext cx="3649269" cy="2171218"/>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E538C764-4465-4A7C-A81B-511237B8F5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5988" y="2450720"/>
            <a:ext cx="3649269" cy="1785104"/>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F26E3E1D-3CE0-4580-8E0F-F974F382F3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989" y="4377912"/>
            <a:ext cx="3649268" cy="21529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465556-7984-437A-84FC-44FCDA58AA5A}"/>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22</a:t>
            </a:r>
          </a:p>
        </p:txBody>
      </p:sp>
    </p:spTree>
  </p:cSld>
  <p:clrMapOvr>
    <a:masterClrMapping/>
  </p:clrMapOvr>
  <mc:AlternateContent xmlns:mc="http://schemas.openxmlformats.org/markup-compatibility/2006" xmlns:p14="http://schemas.microsoft.com/office/powerpoint/2010/main">
    <mc:Choice Requires="p14">
      <p:transition spd="slow" p14:dur="1600" advTm="6899">
        <p:blinds dir="vert"/>
      </p:transition>
    </mc:Choice>
    <mc:Fallback xmlns="">
      <p:transition spd="slow" advTm="6899">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3947917" y="2515870"/>
            <a:ext cx="4023329" cy="3702873"/>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Monthly/Weekly Graphs: </a:t>
            </a:r>
            <a:r>
              <a:rPr lang="en-US" altLang="zh-CN" sz="1050" noProof="1">
                <a:latin typeface="Calibri Light" panose="020F0302020204030204" pitchFamily="34" charset="0"/>
                <a:cs typeface="Arial" panose="020B0604020202020204" pitchFamily="34" charset="0"/>
              </a:rPr>
              <a:t>Visually</a:t>
            </a:r>
            <a:r>
              <a:rPr lang="en-US" altLang="zh-CN" sz="1050" b="1" noProof="1">
                <a:latin typeface="Calibri Light" panose="020F0302020204030204" pitchFamily="34" charset="0"/>
                <a:cs typeface="Arial" panose="020B0604020202020204" pitchFamily="34" charset="0"/>
              </a:rPr>
              <a:t> </a:t>
            </a:r>
            <a:r>
              <a:rPr lang="en-US" altLang="zh-CN" sz="1050" noProof="1">
                <a:latin typeface="Calibri Light" panose="020F0302020204030204" pitchFamily="34" charset="0"/>
                <a:cs typeface="Arial" panose="020B0604020202020204" pitchFamily="34" charset="0"/>
              </a:rPr>
              <a:t>tracks sleep data</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Soundscapes / White Noise</a:t>
            </a:r>
            <a:r>
              <a:rPr lang="en-US" altLang="zh-CN" sz="1050" noProof="1">
                <a:latin typeface="Calibri Light" panose="020F0302020204030204" pitchFamily="34" charset="0"/>
                <a:cs typeface="Arial" panose="020B0604020202020204" pitchFamily="34" charset="0"/>
              </a:rPr>
              <a:t>: Fall asleep listening to noises that help users fall asleep</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Alarm: </a:t>
            </a:r>
            <a:r>
              <a:rPr lang="en-US" altLang="zh-CN" sz="1050" noProof="1">
                <a:latin typeface="Calibri Light" panose="020F0302020204030204" pitchFamily="34" charset="0"/>
                <a:cs typeface="Arial" panose="020B0604020202020204" pitchFamily="34" charset="0"/>
              </a:rPr>
              <a:t>Link to user’s iTunes or wake up with 20 built-in app alarm</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Compatibility</a:t>
            </a:r>
            <a:r>
              <a:rPr lang="en-US" altLang="zh-CN" sz="1050" noProof="1">
                <a:latin typeface="Calibri Light" panose="020F0302020204030204" pitchFamily="34" charset="0"/>
                <a:cs typeface="Arial" panose="020B0604020202020204" pitchFamily="34" charset="0"/>
              </a:rPr>
              <a:t>: Compatible with Apple Health</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Statistics: </a:t>
            </a:r>
            <a:r>
              <a:rPr lang="en-US" altLang="zh-CN" sz="1050" noProof="1">
                <a:latin typeface="Calibri Light" panose="020F0302020204030204" pitchFamily="34" charset="0"/>
                <a:cs typeface="Arial" panose="020B0604020202020204" pitchFamily="34" charset="0"/>
              </a:rPr>
              <a:t>Full history of stats</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Pulse Recording: </a:t>
            </a:r>
            <a:r>
              <a:rPr lang="en-US" altLang="zh-CN" sz="1050" noProof="1">
                <a:latin typeface="Calibri Light" panose="020F0302020204030204" pitchFamily="34" charset="0"/>
                <a:cs typeface="Arial" panose="020B0604020202020204" pitchFamily="34" charset="0"/>
              </a:rPr>
              <a:t>Detects user’s pulse immediately after waking up</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Tags: </a:t>
            </a:r>
            <a:r>
              <a:rPr lang="en-US" altLang="zh-CN" sz="1050" noProof="1">
                <a:latin typeface="Calibri Light" panose="020F0302020204030204" pitchFamily="34" charset="0"/>
                <a:cs typeface="Arial" panose="020B0604020202020204" pitchFamily="34" charset="0"/>
              </a:rPr>
              <a:t>Before going to sleep, user is prompted to tag the night with tages such as ‘not in your own bed’, ‘ate late’, ‘alcohol’, etc.</a:t>
            </a:r>
          </a:p>
        </p:txBody>
      </p:sp>
      <p:sp>
        <p:nvSpPr>
          <p:cNvPr id="7" name="文本框 6"/>
          <p:cNvSpPr txBox="1"/>
          <p:nvPr/>
        </p:nvSpPr>
        <p:spPr>
          <a:xfrm>
            <a:off x="4921205" y="1237610"/>
            <a:ext cx="2076751" cy="767774"/>
          </a:xfrm>
          <a:prstGeom prst="rect">
            <a:avLst/>
          </a:prstGeom>
          <a:noFill/>
        </p:spPr>
        <p:txBody>
          <a:bodyPr wrap="square" rtlCol="0">
            <a:spAutoFit/>
          </a:bodyPr>
          <a:lstStyle/>
          <a:p>
            <a:pPr>
              <a:lnSpc>
                <a:spcPts val="6600"/>
              </a:lnSpc>
            </a:pPr>
            <a:r>
              <a:rPr lang="en-US" altLang="zh-CN" sz="1400" b="1" dirty="0">
                <a:solidFill>
                  <a:srgbClr val="D9BAFD"/>
                </a:solidFill>
                <a:latin typeface="Open Sans" panose="020B0606030504020204" pitchFamily="34" charset="0"/>
                <a:ea typeface="Open Sans" panose="020B0606030504020204" pitchFamily="34" charset="0"/>
                <a:cs typeface="Open Sans" panose="020B0606030504020204" pitchFamily="34" charset="0"/>
              </a:rPr>
              <a:t>SLEEP TIME</a:t>
            </a:r>
            <a:endParaRPr lang="zh-CN" altLang="en-US" sz="1400" b="1" dirty="0">
              <a:solidFill>
                <a:srgbClr val="D9BAFD"/>
              </a:solidFill>
              <a:latin typeface="Open Sans" panose="020B0606030504020204" pitchFamily="34" charset="0"/>
              <a:cs typeface="Open Sans" panose="020B0606030504020204" pitchFamily="34" charset="0"/>
            </a:endParaRPr>
          </a:p>
        </p:txBody>
      </p:sp>
      <p:sp>
        <p:nvSpPr>
          <p:cNvPr id="10" name="矩形 9">
            <a:extLst>
              <a:ext uri="{FF2B5EF4-FFF2-40B4-BE49-F238E27FC236}">
                <a16:creationId xmlns:a16="http://schemas.microsoft.com/office/drawing/2014/main" id="{8E663839-DEE9-4149-BDE8-AF3D4D3F6560}"/>
              </a:ext>
            </a:extLst>
          </p:cNvPr>
          <p:cNvSpPr/>
          <p:nvPr/>
        </p:nvSpPr>
        <p:spPr>
          <a:xfrm>
            <a:off x="7910529" y="2106984"/>
            <a:ext cx="4023329" cy="4914743"/>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Sleep cycle tracking: </a:t>
            </a:r>
            <a:r>
              <a:rPr lang="en-US" altLang="zh-CN" sz="1050" noProof="1">
                <a:latin typeface="Calibri Light" panose="020F0302020204030204" pitchFamily="34" charset="0"/>
                <a:cs typeface="Arial" panose="020B0604020202020204" pitchFamily="34" charset="0"/>
              </a:rPr>
              <a:t>Uses phone or wearable’s sensors</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Sonar: </a:t>
            </a:r>
            <a:r>
              <a:rPr lang="en-US" altLang="zh-CN" sz="1050" noProof="1">
                <a:latin typeface="Calibri Light" panose="020F0302020204030204" pitchFamily="34" charset="0"/>
                <a:cs typeface="Arial" panose="020B0604020202020204" pitchFamily="34" charset="0"/>
              </a:rPr>
              <a:t>Contact-less ultrasonic sleep tracking (no need for phone in bed)</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Sleep Score: </a:t>
            </a:r>
            <a:r>
              <a:rPr lang="en-US" altLang="zh-CN" sz="1050" noProof="1">
                <a:latin typeface="Calibri Light" panose="020F0302020204030204" pitchFamily="34" charset="0"/>
                <a:cs typeface="Arial" panose="020B0604020202020204" pitchFamily="34" charset="0"/>
              </a:rPr>
              <a:t>Analysis of sleep quality based on duration, deep sleep %, snoring, etc.</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Compatibility</a:t>
            </a:r>
            <a:r>
              <a:rPr lang="en-US" altLang="zh-CN" sz="1050" noProof="1">
                <a:latin typeface="Calibri Light" panose="020F0302020204030204" pitchFamily="34" charset="0"/>
                <a:cs typeface="Arial" panose="020B0604020202020204" pitchFamily="34" charset="0"/>
              </a:rPr>
              <a:t>: Compatible with wearable tracking such as Pebble, Wear OS, Galaxy Gear, Garmin, Mi Band</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Alarms</a:t>
            </a:r>
            <a:r>
              <a:rPr lang="en-US" altLang="zh-CN" sz="1050" noProof="1">
                <a:latin typeface="Calibri Light" panose="020F0302020204030204" pitchFamily="34" charset="0"/>
                <a:cs typeface="Arial" panose="020B0604020202020204" pitchFamily="34" charset="0"/>
              </a:rPr>
              <a:t>: Gentle nature sound alarms (i.e., birds, sea, storm, etc.) and playlists</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Lullabies</a:t>
            </a:r>
            <a:r>
              <a:rPr lang="en-US" altLang="zh-CN" sz="1050" noProof="1">
                <a:latin typeface="Calibri Light" panose="020F0302020204030204" pitchFamily="34" charset="0"/>
                <a:cs typeface="Arial" panose="020B0604020202020204" pitchFamily="34" charset="0"/>
              </a:rPr>
              <a:t>: Nature sound lullabies (i.e., whales, storm, sea, etc.)</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Recording</a:t>
            </a:r>
            <a:r>
              <a:rPr lang="en-US" altLang="zh-CN" sz="1050" noProof="1">
                <a:latin typeface="Calibri Light" panose="020F0302020204030204" pitchFamily="34" charset="0"/>
                <a:cs typeface="Arial" panose="020B0604020202020204" pitchFamily="34" charset="0"/>
              </a:rPr>
              <a:t>: Records sleep talks, detects snoring and also have an anti-snoring feature</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Jet lag Prevention</a:t>
            </a:r>
            <a:r>
              <a:rPr lang="en-US" altLang="zh-CN" sz="1050" noProof="1">
                <a:latin typeface="Calibri Light" panose="020F0302020204030204" pitchFamily="34" charset="0"/>
                <a:cs typeface="Arial" panose="020B0604020202020204" pitchFamily="34" charset="0"/>
              </a:rPr>
              <a:t>: aids users with overcoming jet lag</a:t>
            </a:r>
          </a:p>
          <a:p>
            <a:pPr>
              <a:lnSpc>
                <a:spcPct val="150000"/>
              </a:lnSpc>
              <a:buClr>
                <a:srgbClr val="E24848"/>
              </a:buClr>
            </a:pPr>
            <a:r>
              <a:rPr lang="en-US" altLang="zh-CN" sz="1050" noProof="1">
                <a:latin typeface="Calibri Light" panose="020F0302020204030204" pitchFamily="34" charset="0"/>
                <a:cs typeface="Arial" panose="020B0604020202020204" pitchFamily="34" charset="0"/>
              </a:rPr>
              <a:t>.</a:t>
            </a:r>
          </a:p>
        </p:txBody>
      </p:sp>
      <p:sp>
        <p:nvSpPr>
          <p:cNvPr id="11" name="文本框 10">
            <a:extLst>
              <a:ext uri="{FF2B5EF4-FFF2-40B4-BE49-F238E27FC236}">
                <a16:creationId xmlns:a16="http://schemas.microsoft.com/office/drawing/2014/main" id="{9DDCB4A6-626F-4981-B8C0-68EBDC5B64FB}"/>
              </a:ext>
            </a:extLst>
          </p:cNvPr>
          <p:cNvSpPr txBox="1"/>
          <p:nvPr/>
        </p:nvSpPr>
        <p:spPr>
          <a:xfrm>
            <a:off x="8839232" y="1236090"/>
            <a:ext cx="7099906" cy="767774"/>
          </a:xfrm>
          <a:prstGeom prst="rect">
            <a:avLst/>
          </a:prstGeom>
          <a:noFill/>
        </p:spPr>
        <p:txBody>
          <a:bodyPr wrap="square" rtlCol="0">
            <a:spAutoFit/>
          </a:bodyPr>
          <a:lstStyle/>
          <a:p>
            <a:pPr>
              <a:lnSpc>
                <a:spcPts val="6600"/>
              </a:lnSpc>
            </a:pPr>
            <a:r>
              <a:rPr lang="en-US" altLang="zh-CN" sz="1400" b="1" dirty="0">
                <a:solidFill>
                  <a:srgbClr val="D9BAFD"/>
                </a:solidFill>
                <a:latin typeface="Open Sans" panose="020B0606030504020204" pitchFamily="34" charset="0"/>
                <a:ea typeface="Open Sans" panose="020B0606030504020204" pitchFamily="34" charset="0"/>
                <a:cs typeface="Open Sans" panose="020B0606030504020204" pitchFamily="34" charset="0"/>
              </a:rPr>
              <a:t>SLEEP AS ANDROID</a:t>
            </a:r>
            <a:endParaRPr lang="zh-CN" altLang="en-US" sz="1400" b="1" dirty="0">
              <a:solidFill>
                <a:srgbClr val="D9BAFD"/>
              </a:solidFill>
              <a:latin typeface="Open Sans" panose="020B0606030504020204" pitchFamily="34" charset="0"/>
              <a:cs typeface="Open Sans" panose="020B0606030504020204" pitchFamily="34" charset="0"/>
            </a:endParaRPr>
          </a:p>
        </p:txBody>
      </p:sp>
      <p:sp>
        <p:nvSpPr>
          <p:cNvPr id="12" name="矩形 11">
            <a:extLst>
              <a:ext uri="{FF2B5EF4-FFF2-40B4-BE49-F238E27FC236}">
                <a16:creationId xmlns:a16="http://schemas.microsoft.com/office/drawing/2014/main" id="{FE86EE45-D46B-4AF1-8116-681742A92D17}"/>
              </a:ext>
            </a:extLst>
          </p:cNvPr>
          <p:cNvSpPr/>
          <p:nvPr/>
        </p:nvSpPr>
        <p:spPr>
          <a:xfrm>
            <a:off x="405294" y="2529318"/>
            <a:ext cx="3568900" cy="3702873"/>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Alarm Clock: </a:t>
            </a:r>
            <a:r>
              <a:rPr lang="en-US" altLang="zh-CN" sz="1050" noProof="1">
                <a:latin typeface="Calibri Light" panose="020F0302020204030204" pitchFamily="34" charset="0"/>
                <a:cs typeface="Arial" panose="020B0604020202020204" pitchFamily="34" charset="0"/>
              </a:rPr>
              <a:t>Uses sound to analyze movements and sleep states. Will monitor signals from user’s body to wake them up softly at the lightest sleep stage within the customizable 90 min wake-up phase. Can wake up with the song of user’s choice</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Motion Detection: </a:t>
            </a:r>
            <a:r>
              <a:rPr lang="en-US" altLang="zh-CN" sz="1050" noProof="1">
                <a:latin typeface="Calibri Light" panose="020F0302020204030204" pitchFamily="34" charset="0"/>
                <a:cs typeface="Arial" panose="020B0604020202020204" pitchFamily="34" charset="0"/>
              </a:rPr>
              <a:t>Microphone: Uses sound to detect movements as the user sleeps</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Accelerometer: </a:t>
            </a:r>
            <a:r>
              <a:rPr lang="en-US" altLang="zh-CN" sz="1050" noProof="1">
                <a:latin typeface="Calibri Light" panose="020F0302020204030204" pitchFamily="34" charset="0"/>
                <a:cs typeface="Arial" panose="020B0604020202020204" pitchFamily="34" charset="0"/>
              </a:rPr>
              <a:t>Records movements on bed as the user sleeps</a:t>
            </a:r>
          </a:p>
          <a:p>
            <a:pPr>
              <a:lnSpc>
                <a:spcPct val="150000"/>
              </a:lnSpc>
              <a:buClr>
                <a:srgbClr val="E24848"/>
              </a:buClr>
            </a:pPr>
            <a:r>
              <a:rPr lang="en-US" altLang="zh-CN" sz="1050" noProof="1">
                <a:latin typeface="Calibri Light" panose="020F0302020204030204" pitchFamily="34" charset="0"/>
                <a:cs typeface="Arial" panose="020B0604020202020204" pitchFamily="34" charset="0"/>
              </a:rPr>
              <a:t>Statistics: Sleep quality shown as easy-to-read percentage and graphs</a:t>
            </a:r>
          </a:p>
          <a:p>
            <a:pPr>
              <a:lnSpc>
                <a:spcPct val="150000"/>
              </a:lnSpc>
              <a:buClr>
                <a:srgbClr val="E24848"/>
              </a:buClr>
            </a:pPr>
            <a:endParaRPr lang="en-US" altLang="zh-CN" sz="1050" noProof="1">
              <a:latin typeface="Calibri Light" panose="020F0302020204030204" pitchFamily="34" charset="0"/>
              <a:cs typeface="Arial" panose="020B0604020202020204" pitchFamily="34" charset="0"/>
            </a:endParaRPr>
          </a:p>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Sleep Notes: </a:t>
            </a:r>
            <a:r>
              <a:rPr lang="en-US" altLang="zh-CN" sz="1050" noProof="1">
                <a:latin typeface="Calibri Light" panose="020F0302020204030204" pitchFamily="34" charset="0"/>
                <a:cs typeface="Arial" panose="020B0604020202020204" pitchFamily="34" charset="0"/>
              </a:rPr>
              <a:t>Records what the user did before going to bed to keep track of habits that result in high or low quality of sleep</a:t>
            </a:r>
          </a:p>
        </p:txBody>
      </p:sp>
      <p:sp>
        <p:nvSpPr>
          <p:cNvPr id="13" name="文本框 12">
            <a:extLst>
              <a:ext uri="{FF2B5EF4-FFF2-40B4-BE49-F238E27FC236}">
                <a16:creationId xmlns:a16="http://schemas.microsoft.com/office/drawing/2014/main" id="{43F4F42B-C004-4BFD-B87F-98C7678C7830}"/>
              </a:ext>
            </a:extLst>
          </p:cNvPr>
          <p:cNvSpPr txBox="1"/>
          <p:nvPr/>
        </p:nvSpPr>
        <p:spPr>
          <a:xfrm>
            <a:off x="1320394" y="1238565"/>
            <a:ext cx="2940355" cy="767774"/>
          </a:xfrm>
          <a:prstGeom prst="rect">
            <a:avLst/>
          </a:prstGeom>
          <a:noFill/>
        </p:spPr>
        <p:txBody>
          <a:bodyPr wrap="square" rtlCol="0">
            <a:spAutoFit/>
          </a:bodyPr>
          <a:lstStyle/>
          <a:p>
            <a:pPr>
              <a:lnSpc>
                <a:spcPts val="6600"/>
              </a:lnSpc>
            </a:pPr>
            <a:r>
              <a:rPr lang="en-US" altLang="zh-CN" sz="1400" b="1" dirty="0">
                <a:solidFill>
                  <a:srgbClr val="D9BAFD"/>
                </a:solidFill>
                <a:latin typeface="Open Sans" panose="020B0606030504020204" pitchFamily="34" charset="0"/>
                <a:ea typeface="Open Sans" panose="020B0606030504020204" pitchFamily="34" charset="0"/>
                <a:cs typeface="Open Sans" panose="020B0606030504020204" pitchFamily="34" charset="0"/>
              </a:rPr>
              <a:t>SLEEP CYCLE </a:t>
            </a:r>
            <a:endParaRPr lang="zh-CN" altLang="en-US" sz="1400" b="1" dirty="0">
              <a:solidFill>
                <a:srgbClr val="D9BAFD"/>
              </a:solidFill>
              <a:latin typeface="Open Sans" panose="020B0606030504020204" pitchFamily="34" charset="0"/>
              <a:cs typeface="Open Sans" panose="020B0606030504020204" pitchFamily="34" charset="0"/>
            </a:endParaRPr>
          </a:p>
        </p:txBody>
      </p:sp>
      <p:pic>
        <p:nvPicPr>
          <p:cNvPr id="9" name="Picture 2">
            <a:extLst>
              <a:ext uri="{FF2B5EF4-FFF2-40B4-BE49-F238E27FC236}">
                <a16:creationId xmlns:a16="http://schemas.microsoft.com/office/drawing/2014/main" id="{F0FD0D71-A0B6-4C57-8A96-7FD0058E22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1637" y="1158361"/>
            <a:ext cx="553083" cy="553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49481C9-B649-4910-B353-B060A9069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908" y="986618"/>
            <a:ext cx="660136" cy="6601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906D43A7-85CC-4600-92FB-486F95AF85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57534" y="946075"/>
            <a:ext cx="929318" cy="929318"/>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DA51CB37-9441-407F-8708-B64233633CBD}"/>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a:extLst>
              <a:ext uri="{FF2B5EF4-FFF2-40B4-BE49-F238E27FC236}">
                <a16:creationId xmlns:a16="http://schemas.microsoft.com/office/drawing/2014/main" id="{A066FEA4-BCBE-468E-9F75-C8EA05CF406D}"/>
              </a:ext>
            </a:extLst>
          </p:cNvPr>
          <p:cNvSpPr txBox="1"/>
          <p:nvPr/>
        </p:nvSpPr>
        <p:spPr>
          <a:xfrm>
            <a:off x="72751" y="704123"/>
            <a:ext cx="3875166"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Notable Features</a:t>
            </a:r>
          </a:p>
        </p:txBody>
      </p:sp>
      <p:sp>
        <p:nvSpPr>
          <p:cNvPr id="18" name="TextBox 17">
            <a:extLst>
              <a:ext uri="{FF2B5EF4-FFF2-40B4-BE49-F238E27FC236}">
                <a16:creationId xmlns:a16="http://schemas.microsoft.com/office/drawing/2014/main" id="{0DD93CE6-86C8-4184-960F-157B634800C8}"/>
              </a:ext>
            </a:extLst>
          </p:cNvPr>
          <p:cNvSpPr txBox="1"/>
          <p:nvPr/>
        </p:nvSpPr>
        <p:spPr>
          <a:xfrm>
            <a:off x="11643459" y="6390057"/>
            <a:ext cx="428322" cy="369332"/>
          </a:xfrm>
          <a:prstGeom prst="rect">
            <a:avLst/>
          </a:prstGeom>
          <a:noFill/>
        </p:spPr>
        <p:txBody>
          <a:bodyPr wrap="none" rtlCol="0">
            <a:spAutoFit/>
          </a:bodyPr>
          <a:lstStyle/>
          <a:p>
            <a:r>
              <a:rPr lang="en-US" dirty="0"/>
              <a:t>23</a:t>
            </a:r>
          </a:p>
        </p:txBody>
      </p:sp>
    </p:spTree>
  </p:cSld>
  <p:clrMapOvr>
    <a:masterClrMapping/>
  </p:clrMapOvr>
  <mc:AlternateContent xmlns:mc="http://schemas.openxmlformats.org/markup-compatibility/2006" xmlns:p14="http://schemas.microsoft.com/office/powerpoint/2010/main">
    <mc:Choice Requires="p14">
      <p:transition spd="slow" p14:dur="1500" advTm="2672">
        <p14:window dir="vert"/>
      </p:transition>
    </mc:Choice>
    <mc:Fallback xmlns="">
      <p:transition spd="slow" advTm="26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anim calcmode="lin" valueType="num">
                                      <p:cBhvr>
                                        <p:cTn id="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4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950"/>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250"/>
                                        <p:tgtEl>
                                          <p:spTgt spid="11">
                                            <p:txEl>
                                              <p:pRg st="0" end="0"/>
                                            </p:txEl>
                                          </p:spTgt>
                                        </p:tgtEl>
                                      </p:cBhvr>
                                    </p:animEffect>
                                    <p:anim calcmode="lin" valueType="num">
                                      <p:cBhvr>
                                        <p:cTn id="20"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25"/>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025"/>
                            </p:stCondLst>
                            <p:childTnLst>
                              <p:par>
                                <p:cTn id="29" presetID="47" presetClass="entr" presetSubtype="0" fill="hold" grpId="0" nodeType="afterEffect">
                                  <p:stCondLst>
                                    <p:cond delay="0"/>
                                  </p:stCondLst>
                                  <p:iterate type="lt">
                                    <p:tmPct val="10000"/>
                                  </p:iterate>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250"/>
                                        <p:tgtEl>
                                          <p:spTgt spid="13">
                                            <p:txEl>
                                              <p:pRg st="0" end="0"/>
                                            </p:txEl>
                                          </p:spTgt>
                                        </p:tgtEl>
                                      </p:cBhvr>
                                    </p:animEffect>
                                    <p:anim calcmode="lin" valueType="num">
                                      <p:cBhvr>
                                        <p:cTn id="32"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10" grpId="0"/>
      <p:bldP spid="11" grpId="0" build="p"/>
      <p:bldP spid="12" grpId="0"/>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6" descr="iPhone6_mockup_front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7358" y="786130"/>
            <a:ext cx="3716298" cy="5812972"/>
          </a:xfrm>
          <a:prstGeom prst="rect">
            <a:avLst/>
          </a:prstGeom>
        </p:spPr>
      </p:pic>
      <p:pic>
        <p:nvPicPr>
          <p:cNvPr id="3" name="图片 2">
            <a:extLst>
              <a:ext uri="{FF2B5EF4-FFF2-40B4-BE49-F238E27FC236}">
                <a16:creationId xmlns:a16="http://schemas.microsoft.com/office/drawing/2014/main" id="{BD0EBB22-0348-4F92-A483-72CFD439BDBD}"/>
              </a:ext>
            </a:extLst>
          </p:cNvPr>
          <p:cNvPicPr>
            <a:picLocks noChangeAspect="1"/>
          </p:cNvPicPr>
          <p:nvPr/>
        </p:nvPicPr>
        <p:blipFill>
          <a:blip r:embed="rId4"/>
          <a:stretch>
            <a:fillRect/>
          </a:stretch>
        </p:blipFill>
        <p:spPr>
          <a:xfrm>
            <a:off x="3307922" y="1716806"/>
            <a:ext cx="2211506" cy="3942610"/>
          </a:xfrm>
          <a:prstGeom prst="rect">
            <a:avLst/>
          </a:prstGeom>
        </p:spPr>
      </p:pic>
      <p:sp>
        <p:nvSpPr>
          <p:cNvPr id="36" name="文本框 35">
            <a:extLst>
              <a:ext uri="{FF2B5EF4-FFF2-40B4-BE49-F238E27FC236}">
                <a16:creationId xmlns:a16="http://schemas.microsoft.com/office/drawing/2014/main" id="{C7B58D4A-BA36-40C6-A495-9658C7810BE3}"/>
              </a:ext>
            </a:extLst>
          </p:cNvPr>
          <p:cNvSpPr txBox="1"/>
          <p:nvPr/>
        </p:nvSpPr>
        <p:spPr>
          <a:xfrm>
            <a:off x="6198061" y="1316696"/>
            <a:ext cx="5021861" cy="400110"/>
          </a:xfrm>
          <a:prstGeom prst="rect">
            <a:avLst/>
          </a:prstGeom>
          <a:noFill/>
        </p:spPr>
        <p:txBody>
          <a:bodyPr wrap="square" rtlCol="0">
            <a:spAutoFit/>
          </a:bodyPr>
          <a:lstStyle/>
          <a:p>
            <a:r>
              <a:rPr lang="en-US" altLang="zh-CN" sz="2000" b="1" spc="300" dirty="0">
                <a:solidFill>
                  <a:srgbClr val="9933FF"/>
                </a:solidFill>
                <a:latin typeface="Open Sans" panose="020B0606030504020204" pitchFamily="34" charset="0"/>
                <a:ea typeface="Open Sans" panose="020B0606030504020204" pitchFamily="34" charset="0"/>
                <a:cs typeface="Open Sans" panose="020B0606030504020204" pitchFamily="34" charset="0"/>
              </a:rPr>
              <a:t>Target Customers:</a:t>
            </a:r>
            <a:endParaRPr lang="zh-CN" altLang="en-US" sz="2000" b="1" spc="300" dirty="0">
              <a:solidFill>
                <a:srgbClr val="9933FF"/>
              </a:solidFill>
              <a:latin typeface="Open Sans" panose="020B0606030504020204" pitchFamily="34" charset="0"/>
              <a:cs typeface="Open Sans" panose="020B0606030504020204" pitchFamily="34" charset="0"/>
            </a:endParaRPr>
          </a:p>
        </p:txBody>
      </p:sp>
      <p:sp>
        <p:nvSpPr>
          <p:cNvPr id="37" name="矩形 36">
            <a:extLst>
              <a:ext uri="{FF2B5EF4-FFF2-40B4-BE49-F238E27FC236}">
                <a16:creationId xmlns:a16="http://schemas.microsoft.com/office/drawing/2014/main" id="{845530C2-0F98-4F6D-A5AE-4E668FB8B8FD}"/>
              </a:ext>
            </a:extLst>
          </p:cNvPr>
          <p:cNvSpPr/>
          <p:nvPr/>
        </p:nvSpPr>
        <p:spPr>
          <a:xfrm>
            <a:off x="6198061" y="1687641"/>
            <a:ext cx="4814825" cy="617733"/>
          </a:xfrm>
          <a:prstGeom prst="rect">
            <a:avLst/>
          </a:prstGeom>
        </p:spPr>
        <p:txBody>
          <a:bodyPr wrap="square">
            <a:spAutoFit/>
          </a:bodyPr>
          <a:lstStyle/>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1. People who have sleep problems and want to improve their sleep quality</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2. People who value health including who may not have a sleep problem</a:t>
            </a:r>
            <a:endParaRPr lang="en-US" altLang="zh-CN" sz="1050" b="1" noProof="1">
              <a:solidFill>
                <a:srgbClr val="D9BAFD"/>
              </a:solidFill>
              <a:latin typeface="Calibri Light" panose="020F030202020403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613E391F-F6F2-47C1-ABA0-F7CB859A2A3E}"/>
              </a:ext>
            </a:extLst>
          </p:cNvPr>
          <p:cNvSpPr txBox="1"/>
          <p:nvPr/>
        </p:nvSpPr>
        <p:spPr>
          <a:xfrm>
            <a:off x="6198061" y="2355383"/>
            <a:ext cx="5021861" cy="400110"/>
          </a:xfrm>
          <a:prstGeom prst="rect">
            <a:avLst/>
          </a:prstGeom>
          <a:noFill/>
        </p:spPr>
        <p:txBody>
          <a:bodyPr wrap="square" rtlCol="0">
            <a:spAutoFit/>
          </a:bodyPr>
          <a:lstStyle/>
          <a:p>
            <a:r>
              <a:rPr lang="en-US" altLang="zh-CN" sz="2000" b="1" spc="300" dirty="0">
                <a:solidFill>
                  <a:srgbClr val="9933FF"/>
                </a:solidFill>
                <a:latin typeface="Open Sans" panose="020B0606030504020204" pitchFamily="34" charset="0"/>
                <a:ea typeface="Open Sans" panose="020B0606030504020204" pitchFamily="34" charset="0"/>
                <a:cs typeface="Open Sans" panose="020B0606030504020204" pitchFamily="34" charset="0"/>
              </a:rPr>
              <a:t>Product Features:</a:t>
            </a:r>
            <a:endParaRPr lang="zh-CN" altLang="en-US" sz="2000" b="1" spc="300" dirty="0">
              <a:solidFill>
                <a:srgbClr val="9933FF"/>
              </a:solidFill>
              <a:latin typeface="Open Sans" panose="020B0606030504020204" pitchFamily="34" charset="0"/>
              <a:cs typeface="Open Sans" panose="020B0606030504020204" pitchFamily="34" charset="0"/>
            </a:endParaRPr>
          </a:p>
        </p:txBody>
      </p:sp>
      <p:sp>
        <p:nvSpPr>
          <p:cNvPr id="43" name="矩形 42">
            <a:extLst>
              <a:ext uri="{FF2B5EF4-FFF2-40B4-BE49-F238E27FC236}">
                <a16:creationId xmlns:a16="http://schemas.microsoft.com/office/drawing/2014/main" id="{D2E4C9C7-324F-445F-8328-F5574F45A9CA}"/>
              </a:ext>
            </a:extLst>
          </p:cNvPr>
          <p:cNvSpPr/>
          <p:nvPr/>
        </p:nvSpPr>
        <p:spPr>
          <a:xfrm>
            <a:off x="6198061" y="2726328"/>
            <a:ext cx="4814825" cy="1448730"/>
          </a:xfrm>
          <a:prstGeom prst="rect">
            <a:avLst/>
          </a:prstGeom>
        </p:spPr>
        <p:txBody>
          <a:bodyPr wrap="square">
            <a:spAutoFit/>
          </a:bodyPr>
          <a:lstStyle/>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1. Professional sleep aid, good night radio, help users fall asleep, improve sleep quality</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2. Sleep encyclopedia, psychological test to help users understand more health information</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3. Alarm clock, habit training, heart rate test, help users manage health</a:t>
            </a:r>
            <a:endParaRPr lang="en-US" altLang="zh-CN" sz="1050" b="1" noProof="1">
              <a:solidFill>
                <a:srgbClr val="D9BAFD"/>
              </a:solidFill>
              <a:latin typeface="Calibri Light" panose="020F030202020403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3B0FD52B-8801-4C3F-98D6-57EDD087C344}"/>
              </a:ext>
            </a:extLst>
          </p:cNvPr>
          <p:cNvSpPr txBox="1"/>
          <p:nvPr/>
        </p:nvSpPr>
        <p:spPr>
          <a:xfrm>
            <a:off x="6198061" y="4219694"/>
            <a:ext cx="5021861" cy="400110"/>
          </a:xfrm>
          <a:prstGeom prst="rect">
            <a:avLst/>
          </a:prstGeom>
          <a:noFill/>
        </p:spPr>
        <p:txBody>
          <a:bodyPr wrap="square" rtlCol="0">
            <a:spAutoFit/>
          </a:bodyPr>
          <a:lstStyle/>
          <a:p>
            <a:r>
              <a:rPr lang="en-US" altLang="zh-CN" sz="2000" b="1" spc="300" dirty="0">
                <a:solidFill>
                  <a:srgbClr val="9933FF"/>
                </a:solidFill>
                <a:latin typeface="Open Sans" panose="020B0606030504020204" pitchFamily="34" charset="0"/>
                <a:ea typeface="Open Sans" panose="020B0606030504020204" pitchFamily="34" charset="0"/>
                <a:cs typeface="Open Sans" panose="020B0606030504020204" pitchFamily="34" charset="0"/>
              </a:rPr>
              <a:t>Pros:</a:t>
            </a:r>
            <a:endParaRPr lang="zh-CN" altLang="en-US" sz="2000" b="1" spc="300" dirty="0">
              <a:solidFill>
                <a:srgbClr val="9933FF"/>
              </a:solidFill>
              <a:latin typeface="Open Sans" panose="020B0606030504020204" pitchFamily="34" charset="0"/>
              <a:cs typeface="Open Sans" panose="020B0606030504020204" pitchFamily="34" charset="0"/>
            </a:endParaRPr>
          </a:p>
        </p:txBody>
      </p:sp>
      <p:sp>
        <p:nvSpPr>
          <p:cNvPr id="45" name="矩形 44">
            <a:extLst>
              <a:ext uri="{FF2B5EF4-FFF2-40B4-BE49-F238E27FC236}">
                <a16:creationId xmlns:a16="http://schemas.microsoft.com/office/drawing/2014/main" id="{033BEF3D-2BB2-45B9-B702-81649FC8F660}"/>
              </a:ext>
            </a:extLst>
          </p:cNvPr>
          <p:cNvSpPr/>
          <p:nvPr/>
        </p:nvSpPr>
        <p:spPr>
          <a:xfrm>
            <a:off x="6198061" y="4590639"/>
            <a:ext cx="4814825" cy="1448730"/>
          </a:xfrm>
          <a:prstGeom prst="rect">
            <a:avLst/>
          </a:prstGeom>
        </p:spPr>
        <p:txBody>
          <a:bodyPr wrap="square">
            <a:spAutoFit/>
          </a:bodyPr>
          <a:lstStyle/>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1. High quality and rich sound resources: professional type sleep audio</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2. Beautiful visual design: soft color, low saturation and sleep scene</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3. Social mode, users can share audio + a short paragraph of text in the sound community</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4. The quality of the radio content is high.</a:t>
            </a:r>
            <a:endParaRPr lang="en-US" altLang="zh-CN" sz="1050" b="1" noProof="1">
              <a:solidFill>
                <a:srgbClr val="D9BAFD"/>
              </a:solidFill>
              <a:latin typeface="Calibri Light" panose="020F0302020204030204" pitchFamily="34" charset="0"/>
              <a:cs typeface="Arial" panose="020B0604020202020204" pitchFamily="34" charset="0"/>
            </a:endParaRPr>
          </a:p>
        </p:txBody>
      </p:sp>
      <p:pic>
        <p:nvPicPr>
          <p:cNvPr id="46" name="图片 45">
            <a:extLst>
              <a:ext uri="{FF2B5EF4-FFF2-40B4-BE49-F238E27FC236}">
                <a16:creationId xmlns:a16="http://schemas.microsoft.com/office/drawing/2014/main" id="{A4F885D3-58D4-4190-9C63-47A02EFE851A}"/>
              </a:ext>
            </a:extLst>
          </p:cNvPr>
          <p:cNvPicPr>
            <a:picLocks noChangeAspect="1"/>
          </p:cNvPicPr>
          <p:nvPr/>
        </p:nvPicPr>
        <p:blipFill>
          <a:blip r:embed="rId5"/>
          <a:stretch>
            <a:fillRect/>
          </a:stretch>
        </p:blipFill>
        <p:spPr>
          <a:xfrm>
            <a:off x="874841" y="302635"/>
            <a:ext cx="776406" cy="835374"/>
          </a:xfrm>
          <a:prstGeom prst="rect">
            <a:avLst/>
          </a:prstGeom>
        </p:spPr>
      </p:pic>
      <p:sp>
        <p:nvSpPr>
          <p:cNvPr id="11" name="文本框 22">
            <a:extLst>
              <a:ext uri="{FF2B5EF4-FFF2-40B4-BE49-F238E27FC236}">
                <a16:creationId xmlns:a16="http://schemas.microsoft.com/office/drawing/2014/main" id="{9716297D-6FDB-4DBD-A5B0-E951E1F0A012}"/>
              </a:ext>
            </a:extLst>
          </p:cNvPr>
          <p:cNvSpPr txBox="1"/>
          <p:nvPr/>
        </p:nvSpPr>
        <p:spPr>
          <a:xfrm>
            <a:off x="0" y="1130043"/>
            <a:ext cx="2486025" cy="307777"/>
          </a:xfrm>
          <a:prstGeom prst="rect">
            <a:avLst/>
          </a:prstGeom>
          <a:noFill/>
        </p:spPr>
        <p:txBody>
          <a:bodyPr wrap="square" rtlCol="0">
            <a:spAutoFit/>
          </a:bodyPr>
          <a:lstStyle/>
          <a:p>
            <a:pPr algn="ctr"/>
            <a:r>
              <a:rPr lang="zh-CN" altLang="en-US" sz="1400" b="1" dirty="0">
                <a:solidFill>
                  <a:srgbClr val="D9BAFD"/>
                </a:solidFill>
                <a:latin typeface="微软雅黑" panose="020B0503020204020204" pitchFamily="34" charset="-122"/>
                <a:ea typeface="微软雅黑" panose="020B0503020204020204" pitchFamily="34" charset="-122"/>
              </a:rPr>
              <a:t>小睡眠</a:t>
            </a:r>
          </a:p>
        </p:txBody>
      </p:sp>
      <p:sp>
        <p:nvSpPr>
          <p:cNvPr id="12" name="TextBox 11">
            <a:extLst>
              <a:ext uri="{FF2B5EF4-FFF2-40B4-BE49-F238E27FC236}">
                <a16:creationId xmlns:a16="http://schemas.microsoft.com/office/drawing/2014/main" id="{715A5406-B3E7-42F0-8EFA-8E03BF604B61}"/>
              </a:ext>
            </a:extLst>
          </p:cNvPr>
          <p:cNvSpPr txBox="1"/>
          <p:nvPr/>
        </p:nvSpPr>
        <p:spPr>
          <a:xfrm>
            <a:off x="11643459" y="6390057"/>
            <a:ext cx="428322" cy="369332"/>
          </a:xfrm>
          <a:prstGeom prst="rect">
            <a:avLst/>
          </a:prstGeom>
          <a:noFill/>
        </p:spPr>
        <p:txBody>
          <a:bodyPr wrap="none" rtlCol="0">
            <a:spAutoFit/>
          </a:bodyPr>
          <a:lstStyle/>
          <a:p>
            <a:r>
              <a:rPr lang="en-US" dirty="0"/>
              <a:t>24</a:t>
            </a:r>
          </a:p>
        </p:txBody>
      </p:sp>
    </p:spTree>
  </p:cSld>
  <p:clrMapOvr>
    <a:masterClrMapping/>
  </p:clrMapOvr>
  <mc:AlternateContent xmlns:mc="http://schemas.openxmlformats.org/markup-compatibility/2006" xmlns:p14="http://schemas.microsoft.com/office/powerpoint/2010/main">
    <mc:Choice Requires="p14">
      <p:transition spd="slow" p14:dur="1300" advTm="5077">
        <p14:pan dir="u"/>
      </p:transition>
    </mc:Choice>
    <mc:Fallback xmlns="">
      <p:transition spd="slow" advTm="5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iterate type="lt">
                                    <p:tmPct val="10000"/>
                                  </p:iterate>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fade">
                                      <p:cBhvr>
                                        <p:cTn id="13" dur="250"/>
                                        <p:tgtEl>
                                          <p:spTgt spid="36">
                                            <p:txEl>
                                              <p:pRg st="0" end="0"/>
                                            </p:txEl>
                                          </p:spTgt>
                                        </p:tgtEl>
                                      </p:cBhvr>
                                    </p:animEffect>
                                    <p:anim calcmode="lin" valueType="num">
                                      <p:cBhvr>
                                        <p:cTn id="14" dur="25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125"/>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1625"/>
                            </p:stCondLst>
                            <p:childTnLst>
                              <p:par>
                                <p:cTn id="23" presetID="47" presetClass="entr" presetSubtype="0" fill="hold" grpId="0" nodeType="afterEffect">
                                  <p:stCondLst>
                                    <p:cond delay="0"/>
                                  </p:stCondLst>
                                  <p:iterate type="lt">
                                    <p:tmPct val="10000"/>
                                  </p:iterate>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250"/>
                                        <p:tgtEl>
                                          <p:spTgt spid="42">
                                            <p:txEl>
                                              <p:pRg st="0" end="0"/>
                                            </p:txEl>
                                          </p:spTgt>
                                        </p:tgtEl>
                                      </p:cBhvr>
                                    </p:animEffect>
                                    <p:anim calcmode="lin" valueType="num">
                                      <p:cBhvr>
                                        <p:cTn id="26" dur="25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7" dur="25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anim calcmode="lin" valueType="num">
                                      <p:cBhvr>
                                        <p:cTn id="32" dur="500" fill="hold"/>
                                        <p:tgtEl>
                                          <p:spTgt spid="43"/>
                                        </p:tgtEl>
                                        <p:attrNameLst>
                                          <p:attrName>ppt_x</p:attrName>
                                        </p:attrNameLst>
                                      </p:cBhvr>
                                      <p:tavLst>
                                        <p:tav tm="0">
                                          <p:val>
                                            <p:strVal val="#ppt_x"/>
                                          </p:val>
                                        </p:tav>
                                        <p:tav tm="100000">
                                          <p:val>
                                            <p:strVal val="#ppt_x"/>
                                          </p:val>
                                        </p:tav>
                                      </p:tavLst>
                                    </p:anim>
                                    <p:anim calcmode="lin" valueType="num">
                                      <p:cBhvr>
                                        <p:cTn id="33" dur="500" fill="hold"/>
                                        <p:tgtEl>
                                          <p:spTgt spid="43"/>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7" presetClass="entr" presetSubtype="0" fill="hold" grpId="0" nodeType="afterEffect">
                                  <p:stCondLst>
                                    <p:cond delay="0"/>
                                  </p:stCondLst>
                                  <p:iterate type="lt">
                                    <p:tmPct val="10000"/>
                                  </p:iterate>
                                  <p:childTnLst>
                                    <p:set>
                                      <p:cBhvr>
                                        <p:cTn id="36" dur="1" fill="hold">
                                          <p:stCondLst>
                                            <p:cond delay="0"/>
                                          </p:stCondLst>
                                        </p:cTn>
                                        <p:tgtEl>
                                          <p:spTgt spid="44">
                                            <p:txEl>
                                              <p:pRg st="0" end="0"/>
                                            </p:txEl>
                                          </p:spTgt>
                                        </p:tgtEl>
                                        <p:attrNameLst>
                                          <p:attrName>style.visibility</p:attrName>
                                        </p:attrNameLst>
                                      </p:cBhvr>
                                      <p:to>
                                        <p:strVal val="visible"/>
                                      </p:to>
                                    </p:set>
                                    <p:animEffect transition="in" filter="fade">
                                      <p:cBhvr>
                                        <p:cTn id="37" dur="250"/>
                                        <p:tgtEl>
                                          <p:spTgt spid="44">
                                            <p:txEl>
                                              <p:pRg st="0" end="0"/>
                                            </p:txEl>
                                          </p:spTgt>
                                        </p:tgtEl>
                                      </p:cBhvr>
                                    </p:animEffect>
                                    <p:anim calcmode="lin" valueType="num">
                                      <p:cBhvr>
                                        <p:cTn id="38" dur="2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9" dur="2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100"/>
                            </p:stCondLst>
                            <p:childTnLst>
                              <p:par>
                                <p:cTn id="41" presetID="42"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anim calcmode="lin" valueType="num">
                                      <p:cBhvr>
                                        <p:cTn id="44" dur="500" fill="hold"/>
                                        <p:tgtEl>
                                          <p:spTgt spid="45"/>
                                        </p:tgtEl>
                                        <p:attrNameLst>
                                          <p:attrName>ppt_x</p:attrName>
                                        </p:attrNameLst>
                                      </p:cBhvr>
                                      <p:tavLst>
                                        <p:tav tm="0">
                                          <p:val>
                                            <p:strVal val="#ppt_x"/>
                                          </p:val>
                                        </p:tav>
                                        <p:tav tm="100000">
                                          <p:val>
                                            <p:strVal val="#ppt_x"/>
                                          </p:val>
                                        </p:tav>
                                      </p:tavLst>
                                    </p:anim>
                                    <p:anim calcmode="lin" valueType="num">
                                      <p:cBhvr>
                                        <p:cTn id="45" dur="500" fill="hold"/>
                                        <p:tgtEl>
                                          <p:spTgt spid="45"/>
                                        </p:tgtEl>
                                        <p:attrNameLst>
                                          <p:attrName>ppt_y</p:attrName>
                                        </p:attrNameLst>
                                      </p:cBhvr>
                                      <p:tavLst>
                                        <p:tav tm="0">
                                          <p:val>
                                            <p:strVal val="#ppt_y+.1"/>
                                          </p:val>
                                        </p:tav>
                                        <p:tav tm="100000">
                                          <p:val>
                                            <p:strVal val="#ppt_y"/>
                                          </p:val>
                                        </p:tav>
                                      </p:tavLst>
                                    </p:anim>
                                  </p:childTnLst>
                                </p:cTn>
                              </p:par>
                            </p:childTnLst>
                          </p:cTn>
                        </p:par>
                        <p:par>
                          <p:cTn id="46" fill="hold">
                            <p:stCondLst>
                              <p:cond delay="3600"/>
                            </p:stCondLst>
                            <p:childTnLst>
                              <p:par>
                                <p:cTn id="47" presetID="22" presetClass="entr" presetSubtype="1"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7" grpId="0"/>
      <p:bldP spid="42" grpId="0" build="p"/>
      <p:bldP spid="43" grpId="0"/>
      <p:bldP spid="44" grpId="0" build="p"/>
      <p:bldP spid="4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3B0FD52B-8801-4C3F-98D6-57EDD087C344}"/>
              </a:ext>
            </a:extLst>
          </p:cNvPr>
          <p:cNvSpPr txBox="1"/>
          <p:nvPr/>
        </p:nvSpPr>
        <p:spPr>
          <a:xfrm>
            <a:off x="8494945" y="2621272"/>
            <a:ext cx="5021861" cy="400110"/>
          </a:xfrm>
          <a:prstGeom prst="rect">
            <a:avLst/>
          </a:prstGeom>
          <a:noFill/>
        </p:spPr>
        <p:txBody>
          <a:bodyPr wrap="square" rtlCol="0">
            <a:spAutoFit/>
          </a:bodyPr>
          <a:lstStyle/>
          <a:p>
            <a:r>
              <a:rPr lang="en-US" altLang="zh-CN" sz="2000" b="1" spc="300" dirty="0">
                <a:solidFill>
                  <a:srgbClr val="9933FF"/>
                </a:solidFill>
                <a:latin typeface="Open Sans" panose="020B0606030504020204" pitchFamily="34" charset="0"/>
                <a:ea typeface="Open Sans" panose="020B0606030504020204" pitchFamily="34" charset="0"/>
                <a:cs typeface="Open Sans" panose="020B0606030504020204" pitchFamily="34" charset="0"/>
              </a:rPr>
              <a:t>Features</a:t>
            </a:r>
            <a:endParaRPr lang="zh-CN" altLang="en-US" sz="2000" b="1" spc="300" dirty="0">
              <a:solidFill>
                <a:srgbClr val="9933FF"/>
              </a:solidFill>
              <a:latin typeface="Open Sans" panose="020B0606030504020204" pitchFamily="34" charset="0"/>
              <a:cs typeface="Open Sans" panose="020B0606030504020204" pitchFamily="34" charset="0"/>
            </a:endParaRPr>
          </a:p>
        </p:txBody>
      </p:sp>
      <p:sp>
        <p:nvSpPr>
          <p:cNvPr id="45" name="矩形 44">
            <a:extLst>
              <a:ext uri="{FF2B5EF4-FFF2-40B4-BE49-F238E27FC236}">
                <a16:creationId xmlns:a16="http://schemas.microsoft.com/office/drawing/2014/main" id="{033BEF3D-2BB2-45B9-B702-81649FC8F660}"/>
              </a:ext>
            </a:extLst>
          </p:cNvPr>
          <p:cNvSpPr/>
          <p:nvPr/>
        </p:nvSpPr>
        <p:spPr>
          <a:xfrm>
            <a:off x="8494945" y="2992217"/>
            <a:ext cx="4814825" cy="1725729"/>
          </a:xfrm>
          <a:prstGeom prst="rect">
            <a:avLst/>
          </a:prstGeom>
        </p:spPr>
        <p:txBody>
          <a:bodyPr wrap="square">
            <a:spAutoFit/>
          </a:bodyPr>
          <a:lstStyle/>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Can monitor recording dreams</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Sleep analysis</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Deep period</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Number of hits</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Turn over</a:t>
            </a:r>
          </a:p>
          <a:p>
            <a:pPr>
              <a:lnSpc>
                <a:spcPct val="150000"/>
              </a:lnSpc>
              <a:buClr>
                <a:srgbClr val="E24848"/>
              </a:buClr>
            </a:pPr>
            <a:r>
              <a:rPr lang="en-US" altLang="zh-CN" sz="1200" b="1" noProof="1">
                <a:solidFill>
                  <a:srgbClr val="D9BAFD"/>
                </a:solidFill>
                <a:latin typeface="Calibri Light" panose="020F0302020204030204" pitchFamily="34" charset="0"/>
                <a:cs typeface="Arial" panose="020B0604020202020204" pitchFamily="34" charset="0"/>
              </a:rPr>
              <a:t>Sleep age</a:t>
            </a:r>
            <a:endParaRPr lang="en-US" altLang="zh-CN" sz="1050" b="1" noProof="1">
              <a:solidFill>
                <a:srgbClr val="D9BAFD"/>
              </a:solidFill>
              <a:latin typeface="Calibri Light" panose="020F0302020204030204" pitchFamily="34" charset="0"/>
              <a:cs typeface="Arial" panose="020B0604020202020204" pitchFamily="34" charset="0"/>
            </a:endParaRPr>
          </a:p>
        </p:txBody>
      </p:sp>
      <p:pic>
        <p:nvPicPr>
          <p:cNvPr id="23554" name="Picture 2">
            <a:extLst>
              <a:ext uri="{FF2B5EF4-FFF2-40B4-BE49-F238E27FC236}">
                <a16:creationId xmlns:a16="http://schemas.microsoft.com/office/drawing/2014/main" id="{DCDA2636-3944-4151-943C-B4429197E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129" y="2089091"/>
            <a:ext cx="5798095" cy="320779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A62D7064-EFAF-41B7-8AC7-494C21CEA88D}"/>
              </a:ext>
            </a:extLst>
          </p:cNvPr>
          <p:cNvPicPr>
            <a:picLocks noChangeAspect="1"/>
          </p:cNvPicPr>
          <p:nvPr/>
        </p:nvPicPr>
        <p:blipFill>
          <a:blip r:embed="rId4"/>
          <a:stretch>
            <a:fillRect/>
          </a:stretch>
        </p:blipFill>
        <p:spPr>
          <a:xfrm>
            <a:off x="827806" y="461062"/>
            <a:ext cx="592620" cy="569687"/>
          </a:xfrm>
          <a:prstGeom prst="rect">
            <a:avLst/>
          </a:prstGeom>
        </p:spPr>
      </p:pic>
      <p:sp>
        <p:nvSpPr>
          <p:cNvPr id="9" name="文本框 24">
            <a:extLst>
              <a:ext uri="{FF2B5EF4-FFF2-40B4-BE49-F238E27FC236}">
                <a16:creationId xmlns:a16="http://schemas.microsoft.com/office/drawing/2014/main" id="{CC79B0EA-4BB5-4BB3-B325-FB5318F7EB0B}"/>
              </a:ext>
            </a:extLst>
          </p:cNvPr>
          <p:cNvSpPr txBox="1"/>
          <p:nvPr/>
        </p:nvSpPr>
        <p:spPr>
          <a:xfrm>
            <a:off x="-118896" y="1140872"/>
            <a:ext cx="2486025" cy="307777"/>
          </a:xfrm>
          <a:prstGeom prst="rect">
            <a:avLst/>
          </a:prstGeom>
          <a:noFill/>
        </p:spPr>
        <p:txBody>
          <a:bodyPr wrap="square" rtlCol="0">
            <a:spAutoFit/>
          </a:bodyPr>
          <a:lstStyle/>
          <a:p>
            <a:pPr algn="ctr"/>
            <a:r>
              <a:rPr lang="en-US" altLang="zh-CN" sz="1400" b="1" dirty="0">
                <a:solidFill>
                  <a:srgbClr val="D9BAFD"/>
                </a:solidFill>
                <a:latin typeface="微软雅黑" panose="020B0503020204020204" pitchFamily="34" charset="-122"/>
                <a:ea typeface="微软雅黑" panose="020B0503020204020204" pitchFamily="34" charset="-122"/>
              </a:rPr>
              <a:t>WONIU SLEEP</a:t>
            </a:r>
            <a:endParaRPr lang="zh-CN" altLang="en-US" sz="1400" b="1" dirty="0">
              <a:solidFill>
                <a:srgbClr val="D9BAFD"/>
              </a:soli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70354823-655E-4013-B81B-709707D686C7}"/>
              </a:ext>
            </a:extLst>
          </p:cNvPr>
          <p:cNvSpPr txBox="1"/>
          <p:nvPr/>
        </p:nvSpPr>
        <p:spPr>
          <a:xfrm>
            <a:off x="11643459" y="6390057"/>
            <a:ext cx="428322" cy="369332"/>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2977240917"/>
      </p:ext>
    </p:extLst>
  </p:cSld>
  <p:clrMapOvr>
    <a:masterClrMapping/>
  </p:clrMapOvr>
  <mc:AlternateContent xmlns:mc="http://schemas.openxmlformats.org/markup-compatibility/2006" xmlns:p14="http://schemas.microsoft.com/office/powerpoint/2010/main">
    <mc:Choice Requires="p14">
      <p:transition spd="slow" p14:dur="1300" advTm="5077">
        <p14:pan dir="u"/>
      </p:transition>
    </mc:Choice>
    <mc:Fallback xmlns="">
      <p:transition spd="slow" advTm="5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250"/>
                                        <p:tgtEl>
                                          <p:spTgt spid="44">
                                            <p:txEl>
                                              <p:pRg st="0" end="0"/>
                                            </p:txEl>
                                          </p:spTgt>
                                        </p:tgtEl>
                                      </p:cBhvr>
                                    </p:animEffect>
                                    <p:anim calcmode="lin" valueType="num">
                                      <p:cBhvr>
                                        <p:cTn id="8" dur="2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425"/>
                            </p:stCondLst>
                            <p:childTnLst>
                              <p:par>
                                <p:cTn id="11" presetID="42" presetClass="entr" presetSubtype="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anim calcmode="lin" valueType="num">
                                      <p:cBhvr>
                                        <p:cTn id="14" dur="500" fill="hold"/>
                                        <p:tgtEl>
                                          <p:spTgt spid="45"/>
                                        </p:tgtEl>
                                        <p:attrNameLst>
                                          <p:attrName>ppt_x</p:attrName>
                                        </p:attrNameLst>
                                      </p:cBhvr>
                                      <p:tavLst>
                                        <p:tav tm="0">
                                          <p:val>
                                            <p:strVal val="#ppt_x"/>
                                          </p:val>
                                        </p:tav>
                                        <p:tav tm="100000">
                                          <p:val>
                                            <p:strVal val="#ppt_x"/>
                                          </p:val>
                                        </p:tav>
                                      </p:tavLst>
                                    </p:anim>
                                    <p:anim calcmode="lin" valueType="num">
                                      <p:cBhvr>
                                        <p:cTn id="15" dur="50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925"/>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62D7064-EFAF-41B7-8AC7-494C21CEA88D}"/>
              </a:ext>
            </a:extLst>
          </p:cNvPr>
          <p:cNvPicPr>
            <a:picLocks noChangeAspect="1"/>
          </p:cNvPicPr>
          <p:nvPr/>
        </p:nvPicPr>
        <p:blipFill>
          <a:blip r:embed="rId3"/>
          <a:stretch>
            <a:fillRect/>
          </a:stretch>
        </p:blipFill>
        <p:spPr>
          <a:xfrm>
            <a:off x="827806" y="461062"/>
            <a:ext cx="592620" cy="569687"/>
          </a:xfrm>
          <a:prstGeom prst="rect">
            <a:avLst/>
          </a:prstGeom>
        </p:spPr>
      </p:pic>
      <p:sp>
        <p:nvSpPr>
          <p:cNvPr id="12" name="文本框 11">
            <a:extLst>
              <a:ext uri="{FF2B5EF4-FFF2-40B4-BE49-F238E27FC236}">
                <a16:creationId xmlns:a16="http://schemas.microsoft.com/office/drawing/2014/main" id="{C4894D0A-53FD-4670-B44B-900987CBF2F6}"/>
              </a:ext>
            </a:extLst>
          </p:cNvPr>
          <p:cNvSpPr txBox="1"/>
          <p:nvPr/>
        </p:nvSpPr>
        <p:spPr>
          <a:xfrm>
            <a:off x="1747520" y="1939742"/>
            <a:ext cx="5021861" cy="400110"/>
          </a:xfrm>
          <a:prstGeom prst="rect">
            <a:avLst/>
          </a:prstGeom>
          <a:noFill/>
        </p:spPr>
        <p:txBody>
          <a:bodyPr wrap="square" rtlCol="0">
            <a:spAutoFit/>
          </a:bodyPr>
          <a:lstStyle/>
          <a:p>
            <a:r>
              <a:rPr lang="en-US" altLang="zh-CN" sz="2000" b="1" spc="300" dirty="0">
                <a:latin typeface="Open Sans" panose="020B0606030504020204" pitchFamily="34" charset="0"/>
                <a:ea typeface="Open Sans" panose="020B0606030504020204" pitchFamily="34" charset="0"/>
                <a:cs typeface="Open Sans" panose="020B0606030504020204" pitchFamily="34" charset="0"/>
              </a:rPr>
              <a:t>Pros</a:t>
            </a:r>
            <a:endParaRPr lang="zh-CN" altLang="en-US" sz="2000" b="1" spc="300" dirty="0">
              <a:latin typeface="Open Sans" panose="020B0606030504020204" pitchFamily="34" charset="0"/>
              <a:cs typeface="Open Sans" panose="020B0606030504020204" pitchFamily="34" charset="0"/>
            </a:endParaRPr>
          </a:p>
        </p:txBody>
      </p:sp>
      <p:sp>
        <p:nvSpPr>
          <p:cNvPr id="13" name="矩形 12">
            <a:extLst>
              <a:ext uri="{FF2B5EF4-FFF2-40B4-BE49-F238E27FC236}">
                <a16:creationId xmlns:a16="http://schemas.microsoft.com/office/drawing/2014/main" id="{47C419A0-4B53-43A7-AED2-C58A815BE40E}"/>
              </a:ext>
            </a:extLst>
          </p:cNvPr>
          <p:cNvSpPr/>
          <p:nvPr/>
        </p:nvSpPr>
        <p:spPr>
          <a:xfrm>
            <a:off x="1747521" y="2284089"/>
            <a:ext cx="4814825" cy="2833724"/>
          </a:xfrm>
          <a:prstGeom prst="rect">
            <a:avLst/>
          </a:prstGeom>
        </p:spPr>
        <p:txBody>
          <a:bodyPr wrap="square">
            <a:spAutoFit/>
          </a:bodyPr>
          <a:lstStyle/>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A) functionality:</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1. The audio is very rich and professional. The sleep aid interface is divided into four tabs, and each tab has a more detailed category to meet the user's multiple sound requirements.</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 Natural tone tab, can have multiple audio overlays, the interaction is lit, the experience is very good, and the top right corner uses the background to highlight the volume adjustment and timing functions.</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 Story tab, the quality of the story is high</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2. The sleep words in the sleep report, the unfolding function does not respond, but the data analysis is detailed and the algorithm is accurate.</a:t>
            </a:r>
            <a:endParaRPr lang="en-US" altLang="zh-CN" sz="1050" b="1" noProof="1">
              <a:latin typeface="Calibri Light" panose="020F0302020204030204" pitchFamily="34" charset="0"/>
              <a:cs typeface="Arial" panose="020B0604020202020204" pitchFamily="34" charset="0"/>
            </a:endParaRPr>
          </a:p>
        </p:txBody>
      </p:sp>
      <p:sp>
        <p:nvSpPr>
          <p:cNvPr id="15" name="矩形 14">
            <a:extLst>
              <a:ext uri="{FF2B5EF4-FFF2-40B4-BE49-F238E27FC236}">
                <a16:creationId xmlns:a16="http://schemas.microsoft.com/office/drawing/2014/main" id="{6BFA6482-C37D-4007-A17E-71AB66B47984}"/>
              </a:ext>
            </a:extLst>
          </p:cNvPr>
          <p:cNvSpPr/>
          <p:nvPr/>
        </p:nvSpPr>
        <p:spPr>
          <a:xfrm>
            <a:off x="6908800" y="2339852"/>
            <a:ext cx="4814825" cy="2833724"/>
          </a:xfrm>
          <a:prstGeom prst="rect">
            <a:avLst/>
          </a:prstGeom>
        </p:spPr>
        <p:txBody>
          <a:bodyPr wrap="square">
            <a:spAutoFit/>
          </a:bodyPr>
          <a:lstStyle/>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B )  interface:</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1. The pop-in and stop of the sleep state is the diffusion and contraction of the prototype, which is in line with the scene experience of opening and closing;</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Long press and stop the countdown is very interesting, humanized</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Starry sky and play scrolling are very suitable for quiet and sleepy scenes, and also consider the need to open the phone all night, there will be eye-catching power prompts;</a:t>
            </a:r>
          </a:p>
          <a:p>
            <a:pPr>
              <a:lnSpc>
                <a:spcPct val="150000"/>
              </a:lnSpc>
              <a:buClr>
                <a:srgbClr val="E24848"/>
              </a:buClr>
            </a:pPr>
            <a:r>
              <a:rPr lang="en-US" altLang="zh-CN" sz="1200" b="1" noProof="1">
                <a:latin typeface="Calibri Light" panose="020F0302020204030204" pitchFamily="34" charset="0"/>
                <a:cs typeface="Arial" panose="020B0604020202020204" pitchFamily="34" charset="0"/>
              </a:rPr>
              <a:t>2. The mall tab interface is doing very well, the left and right information and the shopping cart are hidden.</a:t>
            </a:r>
            <a:endParaRPr lang="en-US" altLang="zh-CN" sz="1050" b="1" noProof="1">
              <a:latin typeface="Calibri Light" panose="020F0302020204030204" pitchFamily="34" charset="0"/>
              <a:cs typeface="Arial" panose="020B0604020202020204" pitchFamily="34" charset="0"/>
            </a:endParaRPr>
          </a:p>
        </p:txBody>
      </p:sp>
      <p:sp>
        <p:nvSpPr>
          <p:cNvPr id="9" name="文本框 24">
            <a:extLst>
              <a:ext uri="{FF2B5EF4-FFF2-40B4-BE49-F238E27FC236}">
                <a16:creationId xmlns:a16="http://schemas.microsoft.com/office/drawing/2014/main" id="{CC79B0EA-4BB5-4BB3-B325-FB5318F7EB0B}"/>
              </a:ext>
            </a:extLst>
          </p:cNvPr>
          <p:cNvSpPr txBox="1"/>
          <p:nvPr/>
        </p:nvSpPr>
        <p:spPr>
          <a:xfrm>
            <a:off x="-118896" y="1140872"/>
            <a:ext cx="2486025" cy="307777"/>
          </a:xfrm>
          <a:prstGeom prst="rect">
            <a:avLst/>
          </a:prstGeom>
          <a:noFill/>
        </p:spPr>
        <p:txBody>
          <a:bodyPr wrap="square" rtlCol="0">
            <a:spAutoFit/>
          </a:bodyPr>
          <a:lstStyle/>
          <a:p>
            <a:pPr algn="ctr"/>
            <a:r>
              <a:rPr lang="en-US" altLang="zh-CN" sz="1400" b="1" dirty="0">
                <a:solidFill>
                  <a:srgbClr val="D9BAFD"/>
                </a:solidFill>
                <a:latin typeface="微软雅黑" panose="020B0503020204020204" pitchFamily="34" charset="-122"/>
                <a:ea typeface="微软雅黑" panose="020B0503020204020204" pitchFamily="34" charset="-122"/>
              </a:rPr>
              <a:t>WONIU SLEEP</a:t>
            </a:r>
            <a:endParaRPr lang="zh-CN" altLang="en-US" sz="1400" b="1" dirty="0">
              <a:solidFill>
                <a:srgbClr val="D9BAFD"/>
              </a:soli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9D8E67DD-B446-4AFC-A755-394624F06B92}"/>
              </a:ext>
            </a:extLst>
          </p:cNvPr>
          <p:cNvSpPr txBox="1"/>
          <p:nvPr/>
        </p:nvSpPr>
        <p:spPr>
          <a:xfrm>
            <a:off x="11643459" y="6390057"/>
            <a:ext cx="428322" cy="369332"/>
          </a:xfrm>
          <a:prstGeom prst="rect">
            <a:avLst/>
          </a:prstGeom>
          <a:noFill/>
        </p:spPr>
        <p:txBody>
          <a:bodyPr wrap="none" rtlCol="0">
            <a:spAutoFit/>
          </a:bodyPr>
          <a:lstStyle/>
          <a:p>
            <a:r>
              <a:rPr lang="en-US" dirty="0"/>
              <a:t>26</a:t>
            </a:r>
          </a:p>
        </p:txBody>
      </p:sp>
    </p:spTree>
    <p:extLst>
      <p:ext uri="{BB962C8B-B14F-4D97-AF65-F5344CB8AC3E}">
        <p14:creationId xmlns:p14="http://schemas.microsoft.com/office/powerpoint/2010/main" val="696041567"/>
      </p:ext>
    </p:extLst>
  </p:cSld>
  <p:clrMapOvr>
    <a:masterClrMapping/>
  </p:clrMapOvr>
  <mc:AlternateContent xmlns:mc="http://schemas.openxmlformats.org/markup-compatibility/2006" xmlns:p14="http://schemas.microsoft.com/office/powerpoint/2010/main">
    <mc:Choice Requires="p14">
      <p:transition spd="slow" p14:dur="1300" advTm="5077">
        <p14:pan dir="u"/>
      </p:transition>
    </mc:Choice>
    <mc:Fallback xmlns="">
      <p:transition spd="slow" advTm="5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50"/>
                                        <p:tgtEl>
                                          <p:spTgt spid="12">
                                            <p:txEl>
                                              <p:pRg st="0" end="0"/>
                                            </p:txEl>
                                          </p:spTgt>
                                        </p:tgtEl>
                                      </p:cBhvr>
                                    </p:animEffect>
                                    <p:anim calcmode="lin" valueType="num">
                                      <p:cBhvr>
                                        <p:cTn id="8"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25"/>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825"/>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325"/>
                            </p:stCondLst>
                            <p:childTnLst>
                              <p:par>
                                <p:cTn id="23" presetID="22"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直接连接符 3"/>
          <p:cNvCxnSpPr/>
          <p:nvPr/>
        </p:nvCxnSpPr>
        <p:spPr>
          <a:xfrm>
            <a:off x="6096000" y="-803564"/>
            <a:ext cx="0" cy="140392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67" name="直接连接符 66"/>
          <p:cNvCxnSpPr/>
          <p:nvPr/>
        </p:nvCxnSpPr>
        <p:spPr>
          <a:xfrm>
            <a:off x="6096000" y="6156036"/>
            <a:ext cx="0" cy="140392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24582" name="Picture 6">
            <a:extLst>
              <a:ext uri="{FF2B5EF4-FFF2-40B4-BE49-F238E27FC236}">
                <a16:creationId xmlns:a16="http://schemas.microsoft.com/office/drawing/2014/main" id="{9F152EAA-6ED2-49C0-997A-4B3578741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892" y="2652218"/>
            <a:ext cx="3653531" cy="2167208"/>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a:extLst>
              <a:ext uri="{FF2B5EF4-FFF2-40B4-BE49-F238E27FC236}">
                <a16:creationId xmlns:a16="http://schemas.microsoft.com/office/drawing/2014/main" id="{1F33212F-8828-4273-A26E-8CE55CC4B546}"/>
              </a:ext>
            </a:extLst>
          </p:cNvPr>
          <p:cNvPicPr>
            <a:picLocks noChangeAspect="1"/>
          </p:cNvPicPr>
          <p:nvPr/>
        </p:nvPicPr>
        <p:blipFill>
          <a:blip r:embed="rId4"/>
          <a:stretch>
            <a:fillRect/>
          </a:stretch>
        </p:blipFill>
        <p:spPr>
          <a:xfrm>
            <a:off x="687378" y="321892"/>
            <a:ext cx="1143376" cy="885471"/>
          </a:xfrm>
          <a:prstGeom prst="rect">
            <a:avLst/>
          </a:prstGeom>
        </p:spPr>
      </p:pic>
      <p:sp>
        <p:nvSpPr>
          <p:cNvPr id="23" name="文本框 24">
            <a:extLst>
              <a:ext uri="{FF2B5EF4-FFF2-40B4-BE49-F238E27FC236}">
                <a16:creationId xmlns:a16="http://schemas.microsoft.com/office/drawing/2014/main" id="{5F488AB2-6891-4751-9D31-A73667554C12}"/>
              </a:ext>
            </a:extLst>
          </p:cNvPr>
          <p:cNvSpPr txBox="1"/>
          <p:nvPr/>
        </p:nvSpPr>
        <p:spPr>
          <a:xfrm>
            <a:off x="16053" y="1052857"/>
            <a:ext cx="2486025" cy="307777"/>
          </a:xfrm>
          <a:prstGeom prst="rect">
            <a:avLst/>
          </a:prstGeom>
          <a:noFill/>
        </p:spPr>
        <p:txBody>
          <a:bodyPr wrap="square" rtlCol="0">
            <a:spAutoFit/>
          </a:bodyPr>
          <a:lstStyle/>
          <a:p>
            <a:pPr algn="ctr"/>
            <a:r>
              <a:rPr lang="en-US" altLang="zh-CN" sz="1400" b="1" dirty="0">
                <a:solidFill>
                  <a:srgbClr val="D9BAFD"/>
                </a:solidFill>
                <a:latin typeface="微软雅黑" panose="020B0503020204020204" pitchFamily="34" charset="-122"/>
                <a:ea typeface="微软雅黑" panose="020B0503020204020204" pitchFamily="34" charset="-122"/>
              </a:rPr>
              <a:t>WONIU SLEEP</a:t>
            </a:r>
            <a:endParaRPr lang="zh-CN" altLang="en-US" sz="1400" b="1" dirty="0">
              <a:solidFill>
                <a:srgbClr val="D9BAFD"/>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46BE042-58A3-4D0E-A743-386FB4A6A807}"/>
              </a:ext>
            </a:extLst>
          </p:cNvPr>
          <p:cNvSpPr txBox="1"/>
          <p:nvPr/>
        </p:nvSpPr>
        <p:spPr>
          <a:xfrm>
            <a:off x="5431885" y="2144797"/>
            <a:ext cx="5021861" cy="400110"/>
          </a:xfrm>
          <a:prstGeom prst="rect">
            <a:avLst/>
          </a:prstGeom>
          <a:noFill/>
        </p:spPr>
        <p:txBody>
          <a:bodyPr wrap="square" rtlCol="0">
            <a:spAutoFit/>
          </a:bodyPr>
          <a:lstStyle/>
          <a:p>
            <a:r>
              <a:rPr lang="en-US" altLang="zh-CN" sz="2000" b="1" spc="300" dirty="0">
                <a:latin typeface="Open Sans" panose="020B0606030504020204" pitchFamily="34" charset="0"/>
                <a:ea typeface="Open Sans" panose="020B0606030504020204" pitchFamily="34" charset="0"/>
                <a:cs typeface="Open Sans" panose="020B0606030504020204" pitchFamily="34" charset="0"/>
              </a:rPr>
              <a:t>Pros</a:t>
            </a:r>
            <a:endParaRPr lang="zh-CN" altLang="en-US" sz="2000" b="1" spc="300" dirty="0">
              <a:latin typeface="Open Sans" panose="020B0606030504020204" pitchFamily="34" charset="0"/>
              <a:cs typeface="Open Sans" panose="020B0606030504020204" pitchFamily="34" charset="0"/>
            </a:endParaRPr>
          </a:p>
        </p:txBody>
      </p:sp>
      <p:sp>
        <p:nvSpPr>
          <p:cNvPr id="25" name="矩形 24">
            <a:extLst>
              <a:ext uri="{FF2B5EF4-FFF2-40B4-BE49-F238E27FC236}">
                <a16:creationId xmlns:a16="http://schemas.microsoft.com/office/drawing/2014/main" id="{17196BE4-409A-499B-854E-5BA83F3627F5}"/>
              </a:ext>
            </a:extLst>
          </p:cNvPr>
          <p:cNvSpPr/>
          <p:nvPr/>
        </p:nvSpPr>
        <p:spPr>
          <a:xfrm>
            <a:off x="5431887" y="2489144"/>
            <a:ext cx="2901494" cy="2006255"/>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The function of ChaoxiAPP is more perfect than the similar ones and introduces the concept of tomato clock, which attracts a large wave of students and creative staff. At the same time, different greetings and background images of the day give people a feeling of being cared and paying attention to the emotions of the users.</a:t>
            </a:r>
          </a:p>
          <a:p>
            <a:pPr>
              <a:lnSpc>
                <a:spcPct val="150000"/>
              </a:lnSpc>
              <a:buClr>
                <a:srgbClr val="E24848"/>
              </a:buClr>
            </a:pPr>
            <a:endParaRPr lang="en-US" altLang="zh-CN" sz="1050" b="1" noProof="1">
              <a:latin typeface="Calibri Light" panose="020F030202020403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8DA0F2F2-A3DF-4DD2-87D7-999B0168606D}"/>
              </a:ext>
            </a:extLst>
          </p:cNvPr>
          <p:cNvSpPr txBox="1"/>
          <p:nvPr/>
        </p:nvSpPr>
        <p:spPr>
          <a:xfrm>
            <a:off x="5431885" y="4327069"/>
            <a:ext cx="5021861" cy="400110"/>
          </a:xfrm>
          <a:prstGeom prst="rect">
            <a:avLst/>
          </a:prstGeom>
          <a:noFill/>
        </p:spPr>
        <p:txBody>
          <a:bodyPr wrap="square" rtlCol="0">
            <a:spAutoFit/>
          </a:bodyPr>
          <a:lstStyle/>
          <a:p>
            <a:r>
              <a:rPr lang="en-US" altLang="zh-CN" sz="2000" b="1" spc="300" dirty="0">
                <a:latin typeface="Open Sans" panose="020B0606030504020204" pitchFamily="34" charset="0"/>
                <a:ea typeface="Open Sans" panose="020B0606030504020204" pitchFamily="34" charset="0"/>
                <a:cs typeface="Open Sans" panose="020B0606030504020204" pitchFamily="34" charset="0"/>
              </a:rPr>
              <a:t>Cons</a:t>
            </a:r>
            <a:endParaRPr lang="zh-CN" altLang="en-US" sz="2000" b="1" spc="300" dirty="0">
              <a:latin typeface="Open Sans" panose="020B0606030504020204" pitchFamily="34" charset="0"/>
              <a:cs typeface="Open Sans" panose="020B0606030504020204" pitchFamily="34" charset="0"/>
            </a:endParaRPr>
          </a:p>
        </p:txBody>
      </p:sp>
      <p:sp>
        <p:nvSpPr>
          <p:cNvPr id="27" name="矩形 26">
            <a:extLst>
              <a:ext uri="{FF2B5EF4-FFF2-40B4-BE49-F238E27FC236}">
                <a16:creationId xmlns:a16="http://schemas.microsoft.com/office/drawing/2014/main" id="{724EFA0B-45D0-41D8-9348-EDD07B662490}"/>
              </a:ext>
            </a:extLst>
          </p:cNvPr>
          <p:cNvSpPr/>
          <p:nvPr/>
        </p:nvSpPr>
        <p:spPr>
          <a:xfrm>
            <a:off x="5431887" y="4671416"/>
            <a:ext cx="2701116" cy="794385"/>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Chaoxi APP has fewer scenes to choose from, the product has weak playability, and the product operation path is too deep.</a:t>
            </a:r>
          </a:p>
        </p:txBody>
      </p:sp>
      <p:sp>
        <p:nvSpPr>
          <p:cNvPr id="35" name="文本框 34">
            <a:extLst>
              <a:ext uri="{FF2B5EF4-FFF2-40B4-BE49-F238E27FC236}">
                <a16:creationId xmlns:a16="http://schemas.microsoft.com/office/drawing/2014/main" id="{1ABD7263-EE3B-4959-9DA1-CC736E0EE3C7}"/>
              </a:ext>
            </a:extLst>
          </p:cNvPr>
          <p:cNvSpPr txBox="1"/>
          <p:nvPr/>
        </p:nvSpPr>
        <p:spPr>
          <a:xfrm>
            <a:off x="8372491" y="2144797"/>
            <a:ext cx="5021861" cy="707886"/>
          </a:xfrm>
          <a:prstGeom prst="rect">
            <a:avLst/>
          </a:prstGeom>
          <a:noFill/>
        </p:spPr>
        <p:txBody>
          <a:bodyPr wrap="square" rtlCol="0">
            <a:spAutoFit/>
          </a:bodyPr>
          <a:lstStyle/>
          <a:p>
            <a:r>
              <a:rPr lang="en-US" altLang="zh-CN" sz="2000" b="1" spc="300" dirty="0">
                <a:latin typeface="Open Sans" panose="020B0606030504020204" pitchFamily="34" charset="0"/>
                <a:cs typeface="Open Sans" panose="020B0606030504020204" pitchFamily="34" charset="0"/>
              </a:rPr>
              <a:t>Future Insights:</a:t>
            </a:r>
          </a:p>
          <a:p>
            <a:endParaRPr lang="zh-CN" altLang="en-US" sz="2000" b="1" spc="300" dirty="0">
              <a:latin typeface="Open Sans" panose="020B0606030504020204" pitchFamily="34" charset="0"/>
              <a:cs typeface="Open Sans" panose="020B0606030504020204" pitchFamily="34" charset="0"/>
            </a:endParaRPr>
          </a:p>
        </p:txBody>
      </p:sp>
      <p:sp>
        <p:nvSpPr>
          <p:cNvPr id="36" name="矩形 35">
            <a:extLst>
              <a:ext uri="{FF2B5EF4-FFF2-40B4-BE49-F238E27FC236}">
                <a16:creationId xmlns:a16="http://schemas.microsoft.com/office/drawing/2014/main" id="{803C63E0-3B7C-4AAE-A21F-306C936A6AA2}"/>
              </a:ext>
            </a:extLst>
          </p:cNvPr>
          <p:cNvSpPr/>
          <p:nvPr/>
        </p:nvSpPr>
        <p:spPr>
          <a:xfrm>
            <a:off x="8372493" y="2489144"/>
            <a:ext cx="2901494" cy="1763881"/>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Because APP has more comprehensive functions and a group of loyal users based on white noise tomato clock, it should simplify the function operation path, perfect function points, maximize the advantages of combining the tomato clock, and highlight this function.</a:t>
            </a:r>
          </a:p>
          <a:p>
            <a:pPr>
              <a:lnSpc>
                <a:spcPct val="150000"/>
              </a:lnSpc>
              <a:buClr>
                <a:srgbClr val="E24848"/>
              </a:buClr>
            </a:pPr>
            <a:endParaRPr lang="en-US" altLang="zh-CN" sz="1050" b="1" noProof="1">
              <a:latin typeface="Calibri Light" panose="020F030202020403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86415C26-3441-432E-84EA-2A2DE4038621}"/>
              </a:ext>
            </a:extLst>
          </p:cNvPr>
          <p:cNvSpPr txBox="1"/>
          <p:nvPr/>
        </p:nvSpPr>
        <p:spPr>
          <a:xfrm>
            <a:off x="8372491" y="4327069"/>
            <a:ext cx="5021861" cy="400110"/>
          </a:xfrm>
          <a:prstGeom prst="rect">
            <a:avLst/>
          </a:prstGeom>
          <a:noFill/>
        </p:spPr>
        <p:txBody>
          <a:bodyPr wrap="square" rtlCol="0">
            <a:spAutoFit/>
          </a:bodyPr>
          <a:lstStyle/>
          <a:p>
            <a:r>
              <a:rPr lang="en-US" altLang="zh-CN" sz="2000" b="1" spc="300" dirty="0">
                <a:latin typeface="Open Sans" panose="020B0606030504020204" pitchFamily="34" charset="0"/>
                <a:ea typeface="Open Sans" panose="020B0606030504020204" pitchFamily="34" charset="0"/>
                <a:cs typeface="Open Sans" panose="020B0606030504020204" pitchFamily="34" charset="0"/>
              </a:rPr>
              <a:t>Threat</a:t>
            </a:r>
            <a:endParaRPr lang="zh-CN" altLang="en-US" sz="2000" b="1" spc="300" dirty="0">
              <a:latin typeface="Open Sans" panose="020B0606030504020204" pitchFamily="34" charset="0"/>
              <a:cs typeface="Open Sans" panose="020B0606030504020204" pitchFamily="34" charset="0"/>
            </a:endParaRPr>
          </a:p>
        </p:txBody>
      </p:sp>
      <p:sp>
        <p:nvSpPr>
          <p:cNvPr id="39" name="矩形 38">
            <a:extLst>
              <a:ext uri="{FF2B5EF4-FFF2-40B4-BE49-F238E27FC236}">
                <a16:creationId xmlns:a16="http://schemas.microsoft.com/office/drawing/2014/main" id="{6D17CDE9-96E1-44D7-AB2D-67FB29228F6A}"/>
              </a:ext>
            </a:extLst>
          </p:cNvPr>
          <p:cNvSpPr/>
          <p:nvPr/>
        </p:nvSpPr>
        <p:spPr>
          <a:xfrm>
            <a:off x="8372493" y="4671416"/>
            <a:ext cx="2701116" cy="1036759"/>
          </a:xfrm>
          <a:prstGeom prst="rect">
            <a:avLst/>
          </a:prstGeom>
        </p:spPr>
        <p:txBody>
          <a:bodyPr wrap="square">
            <a:spAutoFit/>
          </a:bodyPr>
          <a:lstStyle/>
          <a:p>
            <a:pPr>
              <a:lnSpc>
                <a:spcPct val="150000"/>
              </a:lnSpc>
              <a:buClr>
                <a:srgbClr val="E24848"/>
              </a:buClr>
            </a:pPr>
            <a:r>
              <a:rPr lang="en-US" altLang="zh-CN" sz="1050" b="1" noProof="1">
                <a:latin typeface="Calibri Light" panose="020F0302020204030204" pitchFamily="34" charset="0"/>
                <a:cs typeface="Arial" panose="020B0604020202020204" pitchFamily="34" charset="0"/>
              </a:rPr>
              <a:t>There are many similar white noise applications on the market, small sleeps that focus on sleep, taomix 2 that cares about rest and sleep, etc., and their playability is stronger than the tide.</a:t>
            </a:r>
          </a:p>
        </p:txBody>
      </p:sp>
      <p:sp>
        <p:nvSpPr>
          <p:cNvPr id="15" name="TextBox 14">
            <a:extLst>
              <a:ext uri="{FF2B5EF4-FFF2-40B4-BE49-F238E27FC236}">
                <a16:creationId xmlns:a16="http://schemas.microsoft.com/office/drawing/2014/main" id="{BD208FA2-453C-4F2D-BA48-FCE41E50DE3E}"/>
              </a:ext>
            </a:extLst>
          </p:cNvPr>
          <p:cNvSpPr txBox="1"/>
          <p:nvPr/>
        </p:nvSpPr>
        <p:spPr>
          <a:xfrm>
            <a:off x="11643459" y="6390057"/>
            <a:ext cx="428322" cy="369332"/>
          </a:xfrm>
          <a:prstGeom prst="rect">
            <a:avLst/>
          </a:prstGeom>
          <a:noFill/>
        </p:spPr>
        <p:txBody>
          <a:bodyPr wrap="none" rtlCol="0">
            <a:spAutoFit/>
          </a:bodyPr>
          <a:lstStyle/>
          <a:p>
            <a:r>
              <a:rPr lang="en-US" dirty="0"/>
              <a:t>27</a:t>
            </a:r>
          </a:p>
        </p:txBody>
      </p:sp>
    </p:spTree>
  </p:cSld>
  <p:clrMapOvr>
    <a:masterClrMapping/>
  </p:clrMapOvr>
  <p:transition spd="slow" advTm="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up)">
                                      <p:cBhvr>
                                        <p:cTn id="11" dur="500"/>
                                        <p:tgtEl>
                                          <p:spTgt spid="6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p:stCondLst>
                              <p:cond delay="1500"/>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24">
                                            <p:txEl>
                                              <p:pRg st="0" end="0"/>
                                            </p:txEl>
                                          </p:spTgt>
                                        </p:tgtEl>
                                        <p:attrNameLst>
                                          <p:attrName>style.visibility</p:attrName>
                                        </p:attrNameLst>
                                      </p:cBhvr>
                                      <p:to>
                                        <p:strVal val="visible"/>
                                      </p:to>
                                    </p:set>
                                    <p:animEffect transition="in" filter="fade">
                                      <p:cBhvr>
                                        <p:cTn id="19" dur="250"/>
                                        <p:tgtEl>
                                          <p:spTgt spid="24">
                                            <p:txEl>
                                              <p:pRg st="0" end="0"/>
                                            </p:txEl>
                                          </p:spTgt>
                                        </p:tgtEl>
                                      </p:cBhvr>
                                    </p:animEffect>
                                    <p:anim calcmode="lin" valueType="num">
                                      <p:cBhvr>
                                        <p:cTn id="20" dur="25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825"/>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2325"/>
                            </p:stCondLst>
                            <p:childTnLst>
                              <p:par>
                                <p:cTn id="29" presetID="47" presetClass="entr" presetSubtype="0" fill="hold" grpId="0" nodeType="afterEffect">
                                  <p:stCondLst>
                                    <p:cond delay="0"/>
                                  </p:stCondLst>
                                  <p:iterate type="lt">
                                    <p:tmPct val="10000"/>
                                  </p:iterate>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250"/>
                                        <p:tgtEl>
                                          <p:spTgt spid="26">
                                            <p:txEl>
                                              <p:pRg st="0" end="0"/>
                                            </p:txEl>
                                          </p:spTgt>
                                        </p:tgtEl>
                                      </p:cBhvr>
                                    </p:animEffect>
                                    <p:anim calcmode="lin" valueType="num">
                                      <p:cBhvr>
                                        <p:cTn id="32" dur="2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650"/>
                            </p:stCondLst>
                            <p:childTnLst>
                              <p:par>
                                <p:cTn id="35" presetID="42"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anim calcmode="lin" valueType="num">
                                      <p:cBhvr>
                                        <p:cTn id="38" dur="500" fill="hold"/>
                                        <p:tgtEl>
                                          <p:spTgt spid="27"/>
                                        </p:tgtEl>
                                        <p:attrNameLst>
                                          <p:attrName>ppt_x</p:attrName>
                                        </p:attrNameLst>
                                      </p:cBhvr>
                                      <p:tavLst>
                                        <p:tav tm="0">
                                          <p:val>
                                            <p:strVal val="#ppt_x"/>
                                          </p:val>
                                        </p:tav>
                                        <p:tav tm="100000">
                                          <p:val>
                                            <p:strVal val="#ppt_x"/>
                                          </p:val>
                                        </p:tav>
                                      </p:tavLst>
                                    </p:anim>
                                    <p:anim calcmode="lin" valueType="num">
                                      <p:cBhvr>
                                        <p:cTn id="39" dur="50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3150"/>
                            </p:stCondLst>
                            <p:childTnLst>
                              <p:par>
                                <p:cTn id="41" presetID="47" presetClass="entr" presetSubtype="0" fill="hold" grpId="0" nodeType="afterEffect">
                                  <p:stCondLst>
                                    <p:cond delay="0"/>
                                  </p:stCondLst>
                                  <p:iterate type="lt">
                                    <p:tmPct val="10000"/>
                                  </p:iterate>
                                  <p:childTnLst>
                                    <p:set>
                                      <p:cBhvr>
                                        <p:cTn id="42" dur="1" fill="hold">
                                          <p:stCondLst>
                                            <p:cond delay="0"/>
                                          </p:stCondLst>
                                        </p:cTn>
                                        <p:tgtEl>
                                          <p:spTgt spid="35">
                                            <p:txEl>
                                              <p:pRg st="0" end="0"/>
                                            </p:txEl>
                                          </p:spTgt>
                                        </p:tgtEl>
                                        <p:attrNameLst>
                                          <p:attrName>style.visibility</p:attrName>
                                        </p:attrNameLst>
                                      </p:cBhvr>
                                      <p:to>
                                        <p:strVal val="visible"/>
                                      </p:to>
                                    </p:set>
                                    <p:animEffect transition="in" filter="fade">
                                      <p:cBhvr>
                                        <p:cTn id="43" dur="250"/>
                                        <p:tgtEl>
                                          <p:spTgt spid="35">
                                            <p:txEl>
                                              <p:pRg st="0" end="0"/>
                                            </p:txEl>
                                          </p:spTgt>
                                        </p:tgtEl>
                                      </p:cBhvr>
                                    </p:animEffect>
                                    <p:anim calcmode="lin" valueType="num">
                                      <p:cBhvr>
                                        <p:cTn id="44"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5"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3750"/>
                            </p:stCondLst>
                            <p:childTnLst>
                              <p:par>
                                <p:cTn id="47" presetID="42"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anim calcmode="lin" valueType="num">
                                      <p:cBhvr>
                                        <p:cTn id="50" dur="500" fill="hold"/>
                                        <p:tgtEl>
                                          <p:spTgt spid="36"/>
                                        </p:tgtEl>
                                        <p:attrNameLst>
                                          <p:attrName>ppt_x</p:attrName>
                                        </p:attrNameLst>
                                      </p:cBhvr>
                                      <p:tavLst>
                                        <p:tav tm="0">
                                          <p:val>
                                            <p:strVal val="#ppt_x"/>
                                          </p:val>
                                        </p:tav>
                                        <p:tav tm="100000">
                                          <p:val>
                                            <p:strVal val="#ppt_x"/>
                                          </p:val>
                                        </p:tav>
                                      </p:tavLst>
                                    </p:anim>
                                    <p:anim calcmode="lin" valueType="num">
                                      <p:cBhvr>
                                        <p:cTn id="51" dur="500" fill="hold"/>
                                        <p:tgtEl>
                                          <p:spTgt spid="36"/>
                                        </p:tgtEl>
                                        <p:attrNameLst>
                                          <p:attrName>ppt_y</p:attrName>
                                        </p:attrNameLst>
                                      </p:cBhvr>
                                      <p:tavLst>
                                        <p:tav tm="0">
                                          <p:val>
                                            <p:strVal val="#ppt_y+.1"/>
                                          </p:val>
                                        </p:tav>
                                        <p:tav tm="100000">
                                          <p:val>
                                            <p:strVal val="#ppt_y"/>
                                          </p:val>
                                        </p:tav>
                                      </p:tavLst>
                                    </p:anim>
                                  </p:childTnLst>
                                </p:cTn>
                              </p:par>
                            </p:childTnLst>
                          </p:cTn>
                        </p:par>
                        <p:par>
                          <p:cTn id="52" fill="hold">
                            <p:stCondLst>
                              <p:cond delay="4250"/>
                            </p:stCondLst>
                            <p:childTnLst>
                              <p:par>
                                <p:cTn id="53" presetID="47" presetClass="entr" presetSubtype="0" fill="hold" grpId="0" nodeType="afterEffect">
                                  <p:stCondLst>
                                    <p:cond delay="0"/>
                                  </p:stCondLst>
                                  <p:iterate type="lt">
                                    <p:tmPct val="10000"/>
                                  </p:iterate>
                                  <p:childTnLst>
                                    <p:set>
                                      <p:cBhvr>
                                        <p:cTn id="54" dur="1" fill="hold">
                                          <p:stCondLst>
                                            <p:cond delay="0"/>
                                          </p:stCondLst>
                                        </p:cTn>
                                        <p:tgtEl>
                                          <p:spTgt spid="37">
                                            <p:txEl>
                                              <p:pRg st="0" end="0"/>
                                            </p:txEl>
                                          </p:spTgt>
                                        </p:tgtEl>
                                        <p:attrNameLst>
                                          <p:attrName>style.visibility</p:attrName>
                                        </p:attrNameLst>
                                      </p:cBhvr>
                                      <p:to>
                                        <p:strVal val="visible"/>
                                      </p:to>
                                    </p:set>
                                    <p:animEffect transition="in" filter="fade">
                                      <p:cBhvr>
                                        <p:cTn id="55" dur="250"/>
                                        <p:tgtEl>
                                          <p:spTgt spid="37">
                                            <p:txEl>
                                              <p:pRg st="0" end="0"/>
                                            </p:txEl>
                                          </p:spTgt>
                                        </p:tgtEl>
                                      </p:cBhvr>
                                    </p:animEffect>
                                    <p:anim calcmode="lin" valueType="num">
                                      <p:cBhvr>
                                        <p:cTn id="56" dur="25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7" dur="25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4625"/>
                            </p:stCondLst>
                            <p:childTnLst>
                              <p:par>
                                <p:cTn id="59" presetID="42"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anim calcmode="lin" valueType="num">
                                      <p:cBhvr>
                                        <p:cTn id="62" dur="500" fill="hold"/>
                                        <p:tgtEl>
                                          <p:spTgt spid="39"/>
                                        </p:tgtEl>
                                        <p:attrNameLst>
                                          <p:attrName>ppt_x</p:attrName>
                                        </p:attrNameLst>
                                      </p:cBhvr>
                                      <p:tavLst>
                                        <p:tav tm="0">
                                          <p:val>
                                            <p:strVal val="#ppt_x"/>
                                          </p:val>
                                        </p:tav>
                                        <p:tav tm="100000">
                                          <p:val>
                                            <p:strVal val="#ppt_x"/>
                                          </p:val>
                                        </p:tav>
                                      </p:tavLst>
                                    </p:anim>
                                    <p:anim calcmode="lin" valueType="num">
                                      <p:cBhvr>
                                        <p:cTn id="6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bldP spid="25" grpId="0"/>
      <p:bldP spid="26" grpId="0" build="p"/>
      <p:bldP spid="27" grpId="0"/>
      <p:bldP spid="35" grpId="0" build="p"/>
      <p:bldP spid="36" grpId="0"/>
      <p:bldP spid="37" grpId="0" build="p"/>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23"/>
          <p:cNvSpPr/>
          <p:nvPr/>
        </p:nvSpPr>
        <p:spPr>
          <a:xfrm>
            <a:off x="198580" y="998352"/>
            <a:ext cx="3362035" cy="246221"/>
          </a:xfrm>
          <a:prstGeom prst="rect">
            <a:avLst/>
          </a:prstGeom>
        </p:spPr>
        <p:txBody>
          <a:bodyPr wrap="square">
            <a:spAutoFit/>
          </a:bodyPr>
          <a:lstStyle/>
          <a:p>
            <a:pPr algn="ctr">
              <a:defRPr/>
            </a:pPr>
            <a:r>
              <a:rPr lang="en-US" sz="1000" noProof="1">
                <a:latin typeface="+mn-ea"/>
              </a:rPr>
              <a:t>User gender, age, etc.</a:t>
            </a:r>
          </a:p>
        </p:txBody>
      </p:sp>
      <p:cxnSp>
        <p:nvCxnSpPr>
          <p:cNvPr id="11" name="直接连接符 10"/>
          <p:cNvCxnSpPr/>
          <p:nvPr/>
        </p:nvCxnSpPr>
        <p:spPr>
          <a:xfrm>
            <a:off x="7710888" y="4067767"/>
            <a:ext cx="49876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3" name="文本框 12"/>
          <p:cNvSpPr txBox="1"/>
          <p:nvPr/>
        </p:nvSpPr>
        <p:spPr>
          <a:xfrm>
            <a:off x="2905539" y="4250028"/>
            <a:ext cx="2486025" cy="307777"/>
          </a:xfrm>
          <a:prstGeom prst="rect">
            <a:avLst/>
          </a:prstGeom>
          <a:noFill/>
        </p:spPr>
        <p:txBody>
          <a:bodyPr wrap="square" rtlCol="0">
            <a:spAutoFit/>
          </a:bodyPr>
          <a:lstStyle/>
          <a:p>
            <a:pPr algn="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User gender:</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4008727" y="4069256"/>
            <a:ext cx="498767"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7" name="Rectangle 23"/>
          <p:cNvSpPr/>
          <p:nvPr/>
        </p:nvSpPr>
        <p:spPr>
          <a:xfrm>
            <a:off x="2905538" y="4508489"/>
            <a:ext cx="2486025" cy="553998"/>
          </a:xfrm>
          <a:prstGeom prst="rect">
            <a:avLst/>
          </a:prstGeom>
        </p:spPr>
        <p:txBody>
          <a:bodyPr wrap="square">
            <a:spAutoFit/>
          </a:bodyPr>
          <a:lstStyle/>
          <a:p>
            <a:pPr algn="r">
              <a:defRPr/>
            </a:pPr>
            <a:r>
              <a:rPr lang="en-US" sz="1000" noProof="1">
                <a:solidFill>
                  <a:schemeClr val="bg1">
                    <a:lumMod val="50000"/>
                  </a:schemeClr>
                </a:solidFill>
                <a:latin typeface="+mn-ea"/>
              </a:rPr>
              <a:t>The use of users is mainly female, accounting for 60.75%, while male users only account for 39.25%.</a:t>
            </a:r>
          </a:p>
        </p:txBody>
      </p:sp>
      <p:cxnSp>
        <p:nvCxnSpPr>
          <p:cNvPr id="22" name="直接连接符 21"/>
          <p:cNvCxnSpPr/>
          <p:nvPr/>
        </p:nvCxnSpPr>
        <p:spPr>
          <a:xfrm>
            <a:off x="6091529" y="5569527"/>
            <a:ext cx="0" cy="140392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6" name="图片 5">
            <a:extLst>
              <a:ext uri="{FF2B5EF4-FFF2-40B4-BE49-F238E27FC236}">
                <a16:creationId xmlns:a16="http://schemas.microsoft.com/office/drawing/2014/main" id="{74F5F8B9-9E9C-4DB8-9F8A-F7643648249B}"/>
              </a:ext>
            </a:extLst>
          </p:cNvPr>
          <p:cNvPicPr>
            <a:picLocks noChangeAspect="1"/>
          </p:cNvPicPr>
          <p:nvPr/>
        </p:nvPicPr>
        <p:blipFill>
          <a:blip r:embed="rId3"/>
          <a:stretch>
            <a:fillRect/>
          </a:stretch>
        </p:blipFill>
        <p:spPr>
          <a:xfrm>
            <a:off x="1173093" y="2786610"/>
            <a:ext cx="4218471" cy="1104900"/>
          </a:xfrm>
          <a:prstGeom prst="rect">
            <a:avLst/>
          </a:prstGeom>
        </p:spPr>
      </p:pic>
      <p:pic>
        <p:nvPicPr>
          <p:cNvPr id="10" name="图片 9">
            <a:extLst>
              <a:ext uri="{FF2B5EF4-FFF2-40B4-BE49-F238E27FC236}">
                <a16:creationId xmlns:a16="http://schemas.microsoft.com/office/drawing/2014/main" id="{FD364ED0-AAD1-442B-93C4-22A23C66F3C6}"/>
              </a:ext>
            </a:extLst>
          </p:cNvPr>
          <p:cNvPicPr>
            <a:picLocks noChangeAspect="1"/>
          </p:cNvPicPr>
          <p:nvPr/>
        </p:nvPicPr>
        <p:blipFill>
          <a:blip r:embed="rId4"/>
          <a:stretch>
            <a:fillRect/>
          </a:stretch>
        </p:blipFill>
        <p:spPr>
          <a:xfrm>
            <a:off x="6800437" y="2277825"/>
            <a:ext cx="4584018" cy="2302349"/>
          </a:xfrm>
          <a:prstGeom prst="rect">
            <a:avLst/>
          </a:prstGeom>
        </p:spPr>
      </p:pic>
      <p:sp>
        <p:nvSpPr>
          <p:cNvPr id="19" name="文本框 18">
            <a:extLst>
              <a:ext uri="{FF2B5EF4-FFF2-40B4-BE49-F238E27FC236}">
                <a16:creationId xmlns:a16="http://schemas.microsoft.com/office/drawing/2014/main" id="{59B0161E-9E9D-4985-8478-AD5F86EBB694}"/>
              </a:ext>
            </a:extLst>
          </p:cNvPr>
          <p:cNvSpPr txBox="1"/>
          <p:nvPr/>
        </p:nvSpPr>
        <p:spPr>
          <a:xfrm>
            <a:off x="6800437" y="4804026"/>
            <a:ext cx="2486025" cy="307777"/>
          </a:xfrm>
          <a:prstGeom prst="rect">
            <a:avLst/>
          </a:prstGeom>
          <a:noFill/>
        </p:spPr>
        <p:txBody>
          <a:bodyPr wrap="square" rtlCol="0">
            <a:spAutoFit/>
          </a:bodyPr>
          <a:lstStyle/>
          <a:p>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User age:</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23">
            <a:extLst>
              <a:ext uri="{FF2B5EF4-FFF2-40B4-BE49-F238E27FC236}">
                <a16:creationId xmlns:a16="http://schemas.microsoft.com/office/drawing/2014/main" id="{6525C5C8-D0AE-43DF-B892-41CF377C01DD}"/>
              </a:ext>
            </a:extLst>
          </p:cNvPr>
          <p:cNvSpPr/>
          <p:nvPr/>
        </p:nvSpPr>
        <p:spPr>
          <a:xfrm>
            <a:off x="6800436" y="5062487"/>
            <a:ext cx="2486025" cy="1169551"/>
          </a:xfrm>
          <a:prstGeom prst="rect">
            <a:avLst/>
          </a:prstGeom>
        </p:spPr>
        <p:txBody>
          <a:bodyPr wrap="square">
            <a:spAutoFit/>
          </a:bodyPr>
          <a:lstStyle/>
          <a:p>
            <a:pPr>
              <a:defRPr/>
            </a:pPr>
            <a:r>
              <a:rPr lang="en-US" sz="1000" noProof="1">
                <a:solidFill>
                  <a:schemeClr val="bg1">
                    <a:lumMod val="50000"/>
                  </a:schemeClr>
                </a:solidFill>
                <a:latin typeface="+mn-ea"/>
              </a:rPr>
              <a:t>Users are mainly composed of 25-30 years old, accounting for 29.91%, accounting for 29.91% under 24 years old, 25.23% for 31-35 years old, and relatively few groups of 36-49 years old and 41 years old, only 9.81% and 3.27% respectively.</a:t>
            </a:r>
          </a:p>
        </p:txBody>
      </p:sp>
      <p:sp>
        <p:nvSpPr>
          <p:cNvPr id="14" name="矩形 13">
            <a:extLst>
              <a:ext uri="{FF2B5EF4-FFF2-40B4-BE49-F238E27FC236}">
                <a16:creationId xmlns:a16="http://schemas.microsoft.com/office/drawing/2014/main" id="{2AECDFCB-5F0C-48A8-9231-844FBAF89E8E}"/>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39651BA6-1FE0-4725-B61A-861E51107819}"/>
              </a:ext>
            </a:extLst>
          </p:cNvPr>
          <p:cNvSpPr txBox="1"/>
          <p:nvPr/>
        </p:nvSpPr>
        <p:spPr>
          <a:xfrm>
            <a:off x="72750" y="704123"/>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Smartphone Sleep App Market Survey Results</a:t>
            </a:r>
          </a:p>
        </p:txBody>
      </p:sp>
      <p:sp>
        <p:nvSpPr>
          <p:cNvPr id="18" name="TextBox 17">
            <a:extLst>
              <a:ext uri="{FF2B5EF4-FFF2-40B4-BE49-F238E27FC236}">
                <a16:creationId xmlns:a16="http://schemas.microsoft.com/office/drawing/2014/main" id="{713D2CFC-52E0-43BD-8B1F-D0A463A038B5}"/>
              </a:ext>
            </a:extLst>
          </p:cNvPr>
          <p:cNvSpPr txBox="1"/>
          <p:nvPr/>
        </p:nvSpPr>
        <p:spPr>
          <a:xfrm>
            <a:off x="11643459" y="6390057"/>
            <a:ext cx="428322" cy="369332"/>
          </a:xfrm>
          <a:prstGeom prst="rect">
            <a:avLst/>
          </a:prstGeom>
          <a:noFill/>
        </p:spPr>
        <p:txBody>
          <a:bodyPr wrap="none" rtlCol="0">
            <a:spAutoFit/>
          </a:bodyPr>
          <a:lstStyle/>
          <a:p>
            <a:r>
              <a:rPr lang="en-US" dirty="0"/>
              <a:t>28</a:t>
            </a:r>
          </a:p>
        </p:txBody>
      </p:sp>
    </p:spTree>
  </p:cSld>
  <p:clrMapOvr>
    <a:masterClrMapping/>
  </p:clrMapOvr>
  <p:transition spd="slow" advTm="5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47" presetClass="entr" presetSubtype="0" fill="hold" grpId="0" nodeType="afterEffect">
                                  <p:stCondLst>
                                    <p:cond delay="0"/>
                                  </p:stCondLst>
                                  <p:iterate type="lt">
                                    <p:tmPct val="10000"/>
                                  </p:iterate>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anim calcmode="lin" valueType="num">
                                      <p:cBhvr>
                                        <p:cTn id="16"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7" dur="2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2500"/>
                            </p:stCondLst>
                            <p:childTnLst>
                              <p:par>
                                <p:cTn id="29" presetID="47" presetClass="entr" presetSubtype="0" fill="hold" grpId="0" nodeType="afterEffect">
                                  <p:stCondLst>
                                    <p:cond delay="0"/>
                                  </p:stCondLst>
                                  <p:iterate type="lt">
                                    <p:tmPct val="10000"/>
                                  </p:iterate>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250"/>
                                        <p:tgtEl>
                                          <p:spTgt spid="19">
                                            <p:txEl>
                                              <p:pRg st="0" end="0"/>
                                            </p:txEl>
                                          </p:spTgt>
                                        </p:tgtEl>
                                      </p:cBhvr>
                                    </p:animEffect>
                                    <p:anim calcmode="lin" valueType="num">
                                      <p:cBhvr>
                                        <p:cTn id="32" dur="2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925"/>
                            </p:stCondLst>
                            <p:childTnLst>
                              <p:par>
                                <p:cTn id="35" presetID="42"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7" grpId="0"/>
      <p:bldP spid="19" grpId="0" build="p"/>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5029479" y="1800601"/>
            <a:ext cx="2341393" cy="2215991"/>
          </a:xfrm>
          <a:prstGeom prst="rect">
            <a:avLst/>
          </a:prstGeom>
          <a:noFill/>
        </p:spPr>
        <p:txBody>
          <a:bodyPr wrap="square" rtlCol="0">
            <a:spAutoFit/>
          </a:bodyPr>
          <a:lstStyle/>
          <a:p>
            <a:r>
              <a:rPr lang="en-US" altLang="zh-CN" sz="13800" b="1" dirty="0">
                <a:solidFill>
                  <a:srgbClr val="7030A0"/>
                </a:solidFill>
                <a:latin typeface="Open Sans" panose="020B0606030504020204" pitchFamily="34" charset="0"/>
                <a:ea typeface="Open Sans" panose="020B0606030504020204" pitchFamily="34" charset="0"/>
                <a:cs typeface="Open Sans" panose="020B0606030504020204" pitchFamily="34" charset="0"/>
              </a:rPr>
              <a:t>01</a:t>
            </a:r>
            <a:endParaRPr lang="zh-CN" altLang="en-US" sz="13800" b="1" dirty="0">
              <a:solidFill>
                <a:srgbClr val="7030A0"/>
              </a:solidFill>
              <a:latin typeface="Open Sans" panose="020B0606030504020204" pitchFamily="34" charset="0"/>
              <a:cs typeface="Open Sans" panose="020B0606030504020204" pitchFamily="34" charset="0"/>
            </a:endParaRPr>
          </a:p>
        </p:txBody>
      </p:sp>
      <p:sp>
        <p:nvSpPr>
          <p:cNvPr id="9" name="矩形 8"/>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4847" y="3659213"/>
            <a:ext cx="2486025" cy="523220"/>
          </a:xfrm>
          <a:prstGeom prst="rect">
            <a:avLst/>
          </a:prstGeom>
          <a:noFill/>
        </p:spPr>
        <p:txBody>
          <a:bodyPr wrap="square" rtlCol="0">
            <a:spAutoFit/>
          </a:bodyPr>
          <a:lstStyle/>
          <a:p>
            <a:pPr algn="ctr"/>
            <a:r>
              <a:rPr lang="en-US" altLang="zh-CN" sz="1400" b="1" dirty="0">
                <a:solidFill>
                  <a:srgbClr val="7030A0"/>
                </a:solidFill>
                <a:latin typeface="微软雅黑" panose="020B0503020204020204" pitchFamily="34" charset="-122"/>
                <a:ea typeface="微软雅黑" panose="020B0503020204020204" pitchFamily="34" charset="-122"/>
              </a:rPr>
              <a:t>Market Research on</a:t>
            </a:r>
          </a:p>
          <a:p>
            <a:pPr algn="ctr"/>
            <a:r>
              <a:rPr lang="en-US" altLang="zh-CN" sz="1400" b="1" dirty="0">
                <a:solidFill>
                  <a:srgbClr val="7030A0"/>
                </a:solidFill>
                <a:latin typeface="微软雅黑" panose="020B0503020204020204" pitchFamily="34" charset="-122"/>
                <a:ea typeface="微软雅黑" panose="020B0503020204020204" pitchFamily="34" charset="-122"/>
              </a:rPr>
              <a:t>Competitor Products</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13" name="矩形 12"/>
          <p:cNvSpPr/>
          <p:nvPr/>
        </p:nvSpPr>
        <p:spPr>
          <a:xfrm>
            <a:off x="4729296" y="1734613"/>
            <a:ext cx="2733408" cy="2916665"/>
          </a:xfrm>
          <a:prstGeom prst="rect">
            <a:avLst/>
          </a:prstGeom>
          <a:noFill/>
          <a:ln>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029479" y="3096998"/>
            <a:ext cx="2513635" cy="1642858"/>
            <a:chOff x="6501056" y="2340604"/>
            <a:chExt cx="2513635" cy="1642858"/>
          </a:xfrm>
        </p:grpSpPr>
        <p:cxnSp>
          <p:nvCxnSpPr>
            <p:cNvPr id="16" name="直接连接符 15"/>
            <p:cNvCxnSpPr/>
            <p:nvPr/>
          </p:nvCxnSpPr>
          <p:spPr>
            <a:xfrm>
              <a:off x="9014691" y="2340604"/>
              <a:ext cx="0" cy="1642858"/>
            </a:xfrm>
            <a:prstGeom prst="line">
              <a:avLst/>
            </a:prstGeom>
            <a:ln>
              <a:solidFill>
                <a:srgbClr val="CC99FF"/>
              </a:solidFill>
            </a:ln>
          </p:spPr>
          <p:style>
            <a:lnRef idx="1">
              <a:schemeClr val="accent3"/>
            </a:lnRef>
            <a:fillRef idx="0">
              <a:schemeClr val="accent3"/>
            </a:fillRef>
            <a:effectRef idx="0">
              <a:schemeClr val="accent3"/>
            </a:effectRef>
            <a:fontRef idx="minor">
              <a:schemeClr val="tx1"/>
            </a:fontRef>
          </p:style>
        </p:cxnSp>
        <p:cxnSp>
          <p:nvCxnSpPr>
            <p:cNvPr id="17" name="直接连接符 16"/>
            <p:cNvCxnSpPr/>
            <p:nvPr/>
          </p:nvCxnSpPr>
          <p:spPr>
            <a:xfrm flipH="1">
              <a:off x="6501056" y="3983462"/>
              <a:ext cx="2513635" cy="0"/>
            </a:xfrm>
            <a:prstGeom prst="line">
              <a:avLst/>
            </a:prstGeom>
            <a:ln>
              <a:solidFill>
                <a:srgbClr val="CC99FF"/>
              </a:solidFill>
            </a:ln>
          </p:spPr>
          <p:style>
            <a:lnRef idx="1">
              <a:schemeClr val="accent3"/>
            </a:lnRef>
            <a:fillRef idx="0">
              <a:schemeClr val="accent3"/>
            </a:fillRef>
            <a:effectRef idx="0">
              <a:schemeClr val="accent3"/>
            </a:effectRef>
            <a:fontRef idx="minor">
              <a:schemeClr val="tx1"/>
            </a:fontRef>
          </p:style>
        </p:cxnSp>
      </p:grpSp>
      <p:sp>
        <p:nvSpPr>
          <p:cNvPr id="18" name="Rectangle 23"/>
          <p:cNvSpPr/>
          <p:nvPr/>
        </p:nvSpPr>
        <p:spPr>
          <a:xfrm>
            <a:off x="4804437" y="4180541"/>
            <a:ext cx="2658267" cy="215444"/>
          </a:xfrm>
          <a:prstGeom prst="rect">
            <a:avLst/>
          </a:prstGeom>
        </p:spPr>
        <p:txBody>
          <a:bodyPr wrap="square">
            <a:spAutoFit/>
          </a:bodyPr>
          <a:lstStyle/>
          <a:p>
            <a:pPr algn="ctr">
              <a:defRPr/>
            </a:pPr>
            <a:r>
              <a:rPr lang="fr-FR" sz="800" noProof="1">
                <a:solidFill>
                  <a:srgbClr val="CC99FF"/>
                </a:solidFill>
                <a:latin typeface="Open Sans" panose="020B0606030504020204" pitchFamily="34" charset="0"/>
                <a:ea typeface="Open Sans" panose="020B0606030504020204" pitchFamily="34" charset="0"/>
                <a:cs typeface="Open Sans" panose="020B0606030504020204" pitchFamily="34" charset="0"/>
              </a:rPr>
              <a:t>Product introduction, description, performance, etc.</a:t>
            </a:r>
            <a:endParaRPr lang="en-US" sz="800" noProof="1">
              <a:solidFill>
                <a:srgbClr val="CC99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AA28F2AB-00A4-4B87-BAED-281AC0C8BC8F}"/>
              </a:ext>
            </a:extLst>
          </p:cNvPr>
          <p:cNvSpPr txBox="1"/>
          <p:nvPr/>
        </p:nvSpPr>
        <p:spPr>
          <a:xfrm>
            <a:off x="11643459" y="6390057"/>
            <a:ext cx="306494" cy="369332"/>
          </a:xfrm>
          <a:prstGeom prst="rect">
            <a:avLst/>
          </a:prstGeom>
          <a:noFill/>
        </p:spPr>
        <p:txBody>
          <a:bodyPr wrap="none" rtlCol="0">
            <a:spAutoFit/>
          </a:bodyPr>
          <a:lstStyle/>
          <a:p>
            <a:r>
              <a:rPr lang="en-US" dirty="0"/>
              <a:t>2</a:t>
            </a:r>
          </a:p>
        </p:txBody>
      </p:sp>
    </p:spTree>
  </p:cSld>
  <p:clrMapOvr>
    <a:masterClrMapping/>
  </p:clrMapOvr>
  <p:transition spd="med" advTm="40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E0CD3B4-E9F3-437B-9F22-58567C22F411}"/>
              </a:ext>
            </a:extLst>
          </p:cNvPr>
          <p:cNvSpPr/>
          <p:nvPr/>
        </p:nvSpPr>
        <p:spPr>
          <a:xfrm>
            <a:off x="7345680" y="3982720"/>
            <a:ext cx="3901431" cy="21539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C8ECACB0-F2EE-477E-9665-B9225B177295}"/>
              </a:ext>
            </a:extLst>
          </p:cNvPr>
          <p:cNvSpPr/>
          <p:nvPr/>
        </p:nvSpPr>
        <p:spPr>
          <a:xfrm>
            <a:off x="1107440" y="3982720"/>
            <a:ext cx="3901431" cy="21539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Straight Connector 13"/>
          <p:cNvCxnSpPr/>
          <p:nvPr/>
        </p:nvCxnSpPr>
        <p:spPr>
          <a:xfrm>
            <a:off x="6092877" y="769075"/>
            <a:ext cx="0" cy="5239416"/>
          </a:xfrm>
          <a:prstGeom prst="line">
            <a:avLst/>
          </a:prstGeom>
          <a:ln w="9525" cap="flat" cmpd="sng" algn="ctr">
            <a:solidFill>
              <a:srgbClr val="D9BAF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8" name="组合 27"/>
          <p:cNvGrpSpPr/>
          <p:nvPr/>
        </p:nvGrpSpPr>
        <p:grpSpPr>
          <a:xfrm>
            <a:off x="7679145" y="4103811"/>
            <a:ext cx="3362036" cy="1642427"/>
            <a:chOff x="7160985" y="6474975"/>
            <a:chExt cx="3362036" cy="1642427"/>
          </a:xfrm>
        </p:grpSpPr>
        <p:sp>
          <p:nvSpPr>
            <p:cNvPr id="20" name="Rectangle 70"/>
            <p:cNvSpPr>
              <a:spLocks noChangeArrowheads="1"/>
            </p:cNvSpPr>
            <p:nvPr/>
          </p:nvSpPr>
          <p:spPr bwMode="auto">
            <a:xfrm>
              <a:off x="7160985" y="647497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User stickiness</a:t>
              </a:r>
            </a:p>
          </p:txBody>
        </p:sp>
        <p:sp>
          <p:nvSpPr>
            <p:cNvPr id="21" name="Rectangle 23"/>
            <p:cNvSpPr/>
            <p:nvPr/>
          </p:nvSpPr>
          <p:spPr>
            <a:xfrm>
              <a:off x="7160986" y="6793963"/>
              <a:ext cx="3362035" cy="1323439"/>
            </a:xfrm>
            <a:prstGeom prst="rect">
              <a:avLst/>
            </a:prstGeom>
          </p:spPr>
          <p:txBody>
            <a:bodyPr wrap="square">
              <a:spAutoFit/>
            </a:bodyPr>
            <a:lstStyle/>
            <a:p>
              <a:pPr algn="just">
                <a:defRPr/>
              </a:pPr>
              <a:r>
                <a:rPr lang="en-US" sz="1000" noProof="1">
                  <a:solidFill>
                    <a:schemeClr val="bg1"/>
                  </a:solidFill>
                  <a:latin typeface="+mn-ea"/>
                </a:rPr>
                <a:t>The number of starts per person in the tide is slightly ahead of the small sleep, which is related to the positioning of the tide. The tides subdivide the user scene and introduce the concept of the tomato work method, which increases the chance of users opening the use. While small sleep is more focused on sleep, it is usually used at noon or at night, and the daily average of 1.83 is in line with user behavior.</a:t>
              </a:r>
            </a:p>
          </p:txBody>
        </p:sp>
      </p:grpSp>
      <p:grpSp>
        <p:nvGrpSpPr>
          <p:cNvPr id="27" name="组合 26"/>
          <p:cNvGrpSpPr/>
          <p:nvPr/>
        </p:nvGrpSpPr>
        <p:grpSpPr>
          <a:xfrm>
            <a:off x="1364178" y="4103811"/>
            <a:ext cx="3362036" cy="1796316"/>
            <a:chOff x="1268182" y="5289393"/>
            <a:chExt cx="3362036" cy="1796316"/>
          </a:xfrm>
        </p:grpSpPr>
        <p:sp>
          <p:nvSpPr>
            <p:cNvPr id="22" name="Rectangle 46"/>
            <p:cNvSpPr>
              <a:spLocks noChangeArrowheads="1"/>
            </p:cNvSpPr>
            <p:nvPr/>
          </p:nvSpPr>
          <p:spPr bwMode="auto">
            <a:xfrm>
              <a:off x="1268182" y="5289393"/>
              <a:ext cx="3153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User size</a:t>
              </a:r>
            </a:p>
          </p:txBody>
        </p:sp>
        <p:sp>
          <p:nvSpPr>
            <p:cNvPr id="23" name="Rectangle 47"/>
            <p:cNvSpPr/>
            <p:nvPr/>
          </p:nvSpPr>
          <p:spPr>
            <a:xfrm>
              <a:off x="1268183" y="5608381"/>
              <a:ext cx="3362035" cy="1477328"/>
            </a:xfrm>
            <a:prstGeom prst="rect">
              <a:avLst/>
            </a:prstGeom>
          </p:spPr>
          <p:txBody>
            <a:bodyPr wrap="square">
              <a:spAutoFit/>
            </a:bodyPr>
            <a:lstStyle/>
            <a:p>
              <a:pPr algn="just">
                <a:defRPr/>
              </a:pPr>
              <a:r>
                <a:rPr lang="en-US" sz="1000" noProof="1">
                  <a:solidFill>
                    <a:schemeClr val="bg1"/>
                  </a:solidFill>
                  <a:latin typeface="+mn-ea"/>
                </a:rPr>
                <a:t>This market is a niche market and there are not many active people. At the same time, the active users of small sleep are about 2-3 times of the tide, which is related to the free business mode of small sleep and more grounding. The music scene of small sleep is more, and its gameplay is more diverse and can adapt to different ages. The user, while the tide of free music scenes is relatively small, which also caused the users of small sleep far more than the tide.</a:t>
              </a:r>
            </a:p>
          </p:txBody>
        </p:sp>
      </p:grpSp>
      <p:pic>
        <p:nvPicPr>
          <p:cNvPr id="5" name="图片 4">
            <a:extLst>
              <a:ext uri="{FF2B5EF4-FFF2-40B4-BE49-F238E27FC236}">
                <a16:creationId xmlns:a16="http://schemas.microsoft.com/office/drawing/2014/main" id="{AC17A1D7-D931-4743-BA28-1B9F5394C5D9}"/>
              </a:ext>
            </a:extLst>
          </p:cNvPr>
          <p:cNvPicPr>
            <a:picLocks noChangeAspect="1"/>
          </p:cNvPicPr>
          <p:nvPr/>
        </p:nvPicPr>
        <p:blipFill>
          <a:blip r:embed="rId3"/>
          <a:stretch>
            <a:fillRect/>
          </a:stretch>
        </p:blipFill>
        <p:spPr>
          <a:xfrm>
            <a:off x="545510" y="1778365"/>
            <a:ext cx="4712938" cy="1610418"/>
          </a:xfrm>
          <a:prstGeom prst="rect">
            <a:avLst/>
          </a:prstGeom>
        </p:spPr>
      </p:pic>
      <p:pic>
        <p:nvPicPr>
          <p:cNvPr id="6" name="图片 5">
            <a:extLst>
              <a:ext uri="{FF2B5EF4-FFF2-40B4-BE49-F238E27FC236}">
                <a16:creationId xmlns:a16="http://schemas.microsoft.com/office/drawing/2014/main" id="{83A133E4-00AF-4D46-913E-0C7288023CC6}"/>
              </a:ext>
            </a:extLst>
          </p:cNvPr>
          <p:cNvPicPr>
            <a:picLocks noChangeAspect="1"/>
          </p:cNvPicPr>
          <p:nvPr/>
        </p:nvPicPr>
        <p:blipFill>
          <a:blip r:embed="rId4"/>
          <a:stretch>
            <a:fillRect/>
          </a:stretch>
        </p:blipFill>
        <p:spPr>
          <a:xfrm>
            <a:off x="6877666" y="1713062"/>
            <a:ext cx="4491374" cy="1718576"/>
          </a:xfrm>
          <a:prstGeom prst="rect">
            <a:avLst/>
          </a:prstGeom>
        </p:spPr>
      </p:pic>
      <p:sp>
        <p:nvSpPr>
          <p:cNvPr id="13" name="TextBox 12">
            <a:extLst>
              <a:ext uri="{FF2B5EF4-FFF2-40B4-BE49-F238E27FC236}">
                <a16:creationId xmlns:a16="http://schemas.microsoft.com/office/drawing/2014/main" id="{0BFFDF32-F5F5-4CD2-851D-BEFD9FA15980}"/>
              </a:ext>
            </a:extLst>
          </p:cNvPr>
          <p:cNvSpPr txBox="1"/>
          <p:nvPr/>
        </p:nvSpPr>
        <p:spPr>
          <a:xfrm>
            <a:off x="11643459" y="6390057"/>
            <a:ext cx="428322" cy="369332"/>
          </a:xfrm>
          <a:prstGeom prst="rect">
            <a:avLst/>
          </a:prstGeom>
          <a:noFill/>
        </p:spPr>
        <p:txBody>
          <a:bodyPr wrap="none" rtlCol="0">
            <a:spAutoFit/>
          </a:bodyPr>
          <a:lstStyle/>
          <a:p>
            <a:r>
              <a:rPr lang="en-US" dirty="0"/>
              <a:t>29</a:t>
            </a:r>
          </a:p>
        </p:txBody>
      </p:sp>
    </p:spTree>
  </p:cSld>
  <p:clrMapOvr>
    <a:masterClrMapping/>
  </p:clrMapOvr>
  <mc:AlternateContent xmlns:mc="http://schemas.openxmlformats.org/markup-compatibility/2006" xmlns:p14="http://schemas.microsoft.com/office/powerpoint/2010/main">
    <mc:Choice Requires="p14">
      <p:transition spd="slow" p14:dur="900" advTm="67">
        <p14:warp dir="in"/>
      </p:transition>
    </mc:Choice>
    <mc:Fallback xmlns="">
      <p:transition spd="slow" advTm="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0D1BB6F4-B86B-4433-BEA0-6B3996DB9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959" y="3215819"/>
            <a:ext cx="4655904" cy="33191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2"/>
          <p:cNvSpPr/>
          <p:nvPr/>
        </p:nvSpPr>
        <p:spPr>
          <a:xfrm>
            <a:off x="6386623" y="1246313"/>
            <a:ext cx="5805377" cy="875922"/>
          </a:xfrm>
          <a:prstGeom prst="rect">
            <a:avLst/>
          </a:prstGeom>
          <a:gradFill>
            <a:gsLst>
              <a:gs pos="0">
                <a:srgbClr val="F6D3F1"/>
              </a:gs>
              <a:gs pos="27000">
                <a:srgbClr val="D9BAFD"/>
              </a:gs>
              <a:gs pos="75856">
                <a:srgbClr val="9878F5"/>
              </a:gs>
              <a:gs pos="52000">
                <a:srgbClr val="B997FB"/>
              </a:gs>
              <a:gs pos="100000">
                <a:srgbClr val="5941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6562435" y="2306377"/>
            <a:ext cx="4405485" cy="423449"/>
          </a:xfrm>
          <a:prstGeom prst="rect">
            <a:avLst/>
          </a:prstGeom>
        </p:spPr>
        <p:txBody>
          <a:bodyPr wrap="square">
            <a:spAutoFit/>
          </a:bodyPr>
          <a:lstStyle/>
          <a:p>
            <a:pPr>
              <a:lnSpc>
                <a:spcPct val="150000"/>
              </a:lnSpc>
              <a:buClr>
                <a:srgbClr val="E24848"/>
              </a:buClr>
            </a:pPr>
            <a:r>
              <a:rPr lang="en-US" altLang="zh-CN" sz="1600" b="1" noProof="1">
                <a:solidFill>
                  <a:schemeClr val="tx1">
                    <a:lumMod val="50000"/>
                    <a:lumOff val="50000"/>
                  </a:schemeClr>
                </a:solidFill>
                <a:latin typeface="Calibri Light" panose="020F0302020204030204" pitchFamily="34" charset="0"/>
                <a:cs typeface="Arial" panose="020B0604020202020204" pitchFamily="34" charset="0"/>
              </a:rPr>
              <a:t>Gender of US adults that used Sleep Tracking Apps</a:t>
            </a:r>
          </a:p>
        </p:txBody>
      </p:sp>
      <p:sp>
        <p:nvSpPr>
          <p:cNvPr id="14" name="文本框 13"/>
          <p:cNvSpPr txBox="1"/>
          <p:nvPr/>
        </p:nvSpPr>
        <p:spPr>
          <a:xfrm>
            <a:off x="6696759" y="1228605"/>
            <a:ext cx="5011918" cy="954107"/>
          </a:xfrm>
          <a:prstGeom prst="rect">
            <a:avLst/>
          </a:prstGeom>
          <a:noFill/>
        </p:spPr>
        <p:txBody>
          <a:bodyPr wrap="square" rtlCol="0">
            <a:spAutoFit/>
          </a:bodyPr>
          <a:lstStyle/>
          <a:p>
            <a:pPr algn="r"/>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User Demographics </a:t>
            </a:r>
          </a:p>
          <a:p>
            <a:pPr algn="r"/>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Of US Citizens</a:t>
            </a:r>
            <a:endParaRPr lang="zh-CN" altLang="en-US" sz="2800" b="1" dirty="0">
              <a:solidFill>
                <a:schemeClr val="bg1"/>
              </a:solidFill>
              <a:latin typeface="Open Sans" panose="020B0606030504020204" pitchFamily="34" charset="0"/>
              <a:cs typeface="Open Sans" panose="020B0606030504020204" pitchFamily="34" charset="0"/>
            </a:endParaRPr>
          </a:p>
        </p:txBody>
      </p:sp>
      <p:sp>
        <p:nvSpPr>
          <p:cNvPr id="8" name="矩形 7">
            <a:extLst>
              <a:ext uri="{FF2B5EF4-FFF2-40B4-BE49-F238E27FC236}">
                <a16:creationId xmlns:a16="http://schemas.microsoft.com/office/drawing/2014/main" id="{A4F5B866-B037-41BE-9E9B-63EF6E24C0BB}"/>
              </a:ext>
            </a:extLst>
          </p:cNvPr>
          <p:cNvSpPr/>
          <p:nvPr/>
        </p:nvSpPr>
        <p:spPr>
          <a:xfrm>
            <a:off x="1024170" y="2663808"/>
            <a:ext cx="4405485" cy="552011"/>
          </a:xfrm>
          <a:prstGeom prst="rect">
            <a:avLst/>
          </a:prstGeom>
        </p:spPr>
        <p:txBody>
          <a:bodyPr wrap="square">
            <a:spAutoFit/>
          </a:bodyPr>
          <a:lstStyle/>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15% of respondents aged 18~29 years regularly use a sleep tracking app</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3% of respondents aged 61+ years regularly use a sleep tracking app</a:t>
            </a:r>
          </a:p>
        </p:txBody>
      </p:sp>
      <p:pic>
        <p:nvPicPr>
          <p:cNvPr id="16388" name="Picture 4">
            <a:extLst>
              <a:ext uri="{FF2B5EF4-FFF2-40B4-BE49-F238E27FC236}">
                <a16:creationId xmlns:a16="http://schemas.microsoft.com/office/drawing/2014/main" id="{77D40D79-2B7D-45B6-9982-826FB592F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437" y="3586750"/>
            <a:ext cx="4805680" cy="299567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6C6B63B-D29F-4EE2-BD29-5434B1C98FF3}"/>
              </a:ext>
            </a:extLst>
          </p:cNvPr>
          <p:cNvSpPr/>
          <p:nvPr/>
        </p:nvSpPr>
        <p:spPr>
          <a:xfrm>
            <a:off x="6562436" y="2616014"/>
            <a:ext cx="4405485" cy="552011"/>
          </a:xfrm>
          <a:prstGeom prst="rect">
            <a:avLst/>
          </a:prstGeom>
        </p:spPr>
        <p:txBody>
          <a:bodyPr wrap="square">
            <a:spAutoFit/>
          </a:bodyPr>
          <a:lstStyle/>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10% of females responded that they regularly use a sleep tracking app</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Only 5% of males responded that they regularly use a sleep tracking app</a:t>
            </a:r>
          </a:p>
        </p:txBody>
      </p:sp>
      <p:sp>
        <p:nvSpPr>
          <p:cNvPr id="11" name="矩形 10">
            <a:extLst>
              <a:ext uri="{FF2B5EF4-FFF2-40B4-BE49-F238E27FC236}">
                <a16:creationId xmlns:a16="http://schemas.microsoft.com/office/drawing/2014/main" id="{2CE5FA1C-09F1-42FE-91BD-204A1147C57B}"/>
              </a:ext>
            </a:extLst>
          </p:cNvPr>
          <p:cNvSpPr/>
          <p:nvPr/>
        </p:nvSpPr>
        <p:spPr>
          <a:xfrm>
            <a:off x="1024169" y="2306377"/>
            <a:ext cx="4405485" cy="423449"/>
          </a:xfrm>
          <a:prstGeom prst="rect">
            <a:avLst/>
          </a:prstGeom>
        </p:spPr>
        <p:txBody>
          <a:bodyPr wrap="square">
            <a:spAutoFit/>
          </a:bodyPr>
          <a:lstStyle/>
          <a:p>
            <a:pPr>
              <a:lnSpc>
                <a:spcPct val="150000"/>
              </a:lnSpc>
              <a:buClr>
                <a:srgbClr val="E24848"/>
              </a:buClr>
            </a:pPr>
            <a:r>
              <a:rPr lang="en-US" altLang="zh-CN" sz="1600" b="1" noProof="1">
                <a:solidFill>
                  <a:schemeClr val="tx1">
                    <a:lumMod val="50000"/>
                    <a:lumOff val="50000"/>
                  </a:schemeClr>
                </a:solidFill>
                <a:latin typeface="Calibri Light" panose="020F0302020204030204" pitchFamily="34" charset="0"/>
                <a:cs typeface="Arial" panose="020B0604020202020204" pitchFamily="34" charset="0"/>
              </a:rPr>
              <a:t>Age of US adults that used Sleep Tracking Apps                </a:t>
            </a:r>
          </a:p>
        </p:txBody>
      </p:sp>
      <p:sp>
        <p:nvSpPr>
          <p:cNvPr id="12" name="TextBox 11">
            <a:extLst>
              <a:ext uri="{FF2B5EF4-FFF2-40B4-BE49-F238E27FC236}">
                <a16:creationId xmlns:a16="http://schemas.microsoft.com/office/drawing/2014/main" id="{01893D71-2DBF-48F0-8C9A-DF393EA8A81F}"/>
              </a:ext>
            </a:extLst>
          </p:cNvPr>
          <p:cNvSpPr txBox="1"/>
          <p:nvPr/>
        </p:nvSpPr>
        <p:spPr>
          <a:xfrm>
            <a:off x="11643459" y="6390057"/>
            <a:ext cx="428322" cy="369332"/>
          </a:xfrm>
          <a:prstGeom prst="rect">
            <a:avLst/>
          </a:prstGeom>
          <a:noFill/>
        </p:spPr>
        <p:txBody>
          <a:bodyPr wrap="none" rtlCol="0">
            <a:spAutoFit/>
          </a:bodyPr>
          <a:lstStyle/>
          <a:p>
            <a:r>
              <a:rPr lang="en-US" dirty="0"/>
              <a:t>30</a:t>
            </a:r>
          </a:p>
        </p:txBody>
      </p:sp>
    </p:spTree>
  </p:cSld>
  <p:clrMapOvr>
    <a:masterClrMapping/>
  </p:clrMapOvr>
  <p:transition spd="slow" advTm="391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iterate type="lt">
                                    <p:tmPct val="10000"/>
                                  </p:iterate>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50"/>
                                        <p:tgtEl>
                                          <p:spTgt spid="14">
                                            <p:txEl>
                                              <p:pRg st="0" end="0"/>
                                            </p:txEl>
                                          </p:spTgt>
                                        </p:tgtEl>
                                      </p:cBhvr>
                                    </p:animEffect>
                                    <p:anim calcmode="lin" valueType="num">
                                      <p:cBhvr>
                                        <p:cTn id="12"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125"/>
                            </p:stCondLst>
                            <p:childTnLst>
                              <p:par>
                                <p:cTn id="15" presetID="47" presetClass="entr" presetSubtype="0" fill="hold" grpId="0" nodeType="afterEffect">
                                  <p:stCondLst>
                                    <p:cond delay="0"/>
                                  </p:stCondLst>
                                  <p:iterate type="lt">
                                    <p:tmPct val="10000"/>
                                  </p:iterate>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250"/>
                                        <p:tgtEl>
                                          <p:spTgt spid="14">
                                            <p:txEl>
                                              <p:pRg st="1" end="1"/>
                                            </p:txEl>
                                          </p:spTgt>
                                        </p:tgtEl>
                                      </p:cBhvr>
                                    </p:animEffect>
                                    <p:anim calcmode="lin" valueType="num">
                                      <p:cBhvr>
                                        <p:cTn id="18" dur="25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22"/>
          <p:cNvSpPr/>
          <p:nvPr/>
        </p:nvSpPr>
        <p:spPr>
          <a:xfrm>
            <a:off x="6386623" y="1246313"/>
            <a:ext cx="5805377" cy="875922"/>
          </a:xfrm>
          <a:prstGeom prst="rect">
            <a:avLst/>
          </a:prstGeom>
          <a:gradFill>
            <a:gsLst>
              <a:gs pos="0">
                <a:srgbClr val="F6D3F1"/>
              </a:gs>
              <a:gs pos="27000">
                <a:srgbClr val="D9BAFD"/>
              </a:gs>
              <a:gs pos="75856">
                <a:srgbClr val="9878F5"/>
              </a:gs>
              <a:gs pos="52000">
                <a:srgbClr val="B997FB"/>
              </a:gs>
              <a:gs pos="100000">
                <a:srgbClr val="5941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051391" y="2182712"/>
            <a:ext cx="4405485" cy="423449"/>
          </a:xfrm>
          <a:prstGeom prst="rect">
            <a:avLst/>
          </a:prstGeom>
        </p:spPr>
        <p:txBody>
          <a:bodyPr wrap="square">
            <a:spAutoFit/>
          </a:bodyPr>
          <a:lstStyle/>
          <a:p>
            <a:pPr>
              <a:lnSpc>
                <a:spcPct val="150000"/>
              </a:lnSpc>
              <a:buClr>
                <a:srgbClr val="E24848"/>
              </a:buClr>
            </a:pPr>
            <a:r>
              <a:rPr lang="en-US" altLang="zh-CN" sz="1600" b="1" noProof="1">
                <a:solidFill>
                  <a:schemeClr val="tx1">
                    <a:lumMod val="50000"/>
                    <a:lumOff val="50000"/>
                  </a:schemeClr>
                </a:solidFill>
                <a:latin typeface="Calibri Light" panose="020F0302020204030204" pitchFamily="34" charset="0"/>
                <a:cs typeface="Arial" panose="020B0604020202020204" pitchFamily="34" charset="0"/>
              </a:rPr>
              <a:t>Ethnicity of US adults that used Sleep Tracking Apps</a:t>
            </a:r>
          </a:p>
        </p:txBody>
      </p:sp>
      <p:sp>
        <p:nvSpPr>
          <p:cNvPr id="8" name="矩形 7">
            <a:extLst>
              <a:ext uri="{FF2B5EF4-FFF2-40B4-BE49-F238E27FC236}">
                <a16:creationId xmlns:a16="http://schemas.microsoft.com/office/drawing/2014/main" id="{A4F5B866-B037-41BE-9E9B-63EF6E24C0BB}"/>
              </a:ext>
            </a:extLst>
          </p:cNvPr>
          <p:cNvSpPr/>
          <p:nvPr/>
        </p:nvSpPr>
        <p:spPr>
          <a:xfrm>
            <a:off x="1051391" y="2492349"/>
            <a:ext cx="4405485" cy="552011"/>
          </a:xfrm>
          <a:prstGeom prst="rect">
            <a:avLst/>
          </a:prstGeom>
        </p:spPr>
        <p:txBody>
          <a:bodyPr wrap="square">
            <a:spAutoFit/>
          </a:bodyPr>
          <a:lstStyle/>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In total, 7% of Asian and Hispanic American or Latino respondents indicated that they regularly use sleep tracking apps</a:t>
            </a:r>
          </a:p>
        </p:txBody>
      </p:sp>
      <p:sp>
        <p:nvSpPr>
          <p:cNvPr id="10" name="矩形 9">
            <a:extLst>
              <a:ext uri="{FF2B5EF4-FFF2-40B4-BE49-F238E27FC236}">
                <a16:creationId xmlns:a16="http://schemas.microsoft.com/office/drawing/2014/main" id="{26C6B63B-D29F-4EE2-BD29-5434B1C98FF3}"/>
              </a:ext>
            </a:extLst>
          </p:cNvPr>
          <p:cNvSpPr/>
          <p:nvPr/>
        </p:nvSpPr>
        <p:spPr>
          <a:xfrm>
            <a:off x="6887557" y="2468711"/>
            <a:ext cx="4405485" cy="794385"/>
          </a:xfrm>
          <a:prstGeom prst="rect">
            <a:avLst/>
          </a:prstGeom>
        </p:spPr>
        <p:txBody>
          <a:bodyPr wrap="square">
            <a:spAutoFit/>
          </a:bodyPr>
          <a:lstStyle/>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12% of people in city or urban communities occasionally use sleep tracking apps</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7% of people in rural communities occasionally use sleep tracking apps</a:t>
            </a:r>
          </a:p>
        </p:txBody>
      </p:sp>
      <p:pic>
        <p:nvPicPr>
          <p:cNvPr id="18434" name="Picture 2">
            <a:extLst>
              <a:ext uri="{FF2B5EF4-FFF2-40B4-BE49-F238E27FC236}">
                <a16:creationId xmlns:a16="http://schemas.microsoft.com/office/drawing/2014/main" id="{5CFA2031-E553-4226-B007-0E15D8627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958" y="3141774"/>
            <a:ext cx="4877264" cy="343174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7E307214-E9F7-4EE0-9E3B-C498A4259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35" y="3505470"/>
            <a:ext cx="4781085" cy="299243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DA9480D7-7B08-43C2-9019-CE39BA001A1C}"/>
              </a:ext>
            </a:extLst>
          </p:cNvPr>
          <p:cNvSpPr/>
          <p:nvPr/>
        </p:nvSpPr>
        <p:spPr>
          <a:xfrm>
            <a:off x="6887557" y="2206074"/>
            <a:ext cx="4805680" cy="423449"/>
          </a:xfrm>
          <a:prstGeom prst="rect">
            <a:avLst/>
          </a:prstGeom>
        </p:spPr>
        <p:txBody>
          <a:bodyPr wrap="square">
            <a:spAutoFit/>
          </a:bodyPr>
          <a:lstStyle/>
          <a:p>
            <a:pPr>
              <a:lnSpc>
                <a:spcPct val="150000"/>
              </a:lnSpc>
              <a:buClr>
                <a:srgbClr val="E24848"/>
              </a:buClr>
            </a:pPr>
            <a:r>
              <a:rPr lang="en-US" altLang="zh-CN" sz="1600" b="1" noProof="1">
                <a:solidFill>
                  <a:schemeClr val="tx1">
                    <a:lumMod val="50000"/>
                    <a:lumOff val="50000"/>
                  </a:schemeClr>
                </a:solidFill>
                <a:latin typeface="Calibri Light" panose="020F0302020204030204" pitchFamily="34" charset="0"/>
                <a:cs typeface="Arial" panose="020B0604020202020204" pitchFamily="34" charset="0"/>
              </a:rPr>
              <a:t>Community of US adults that used Sleep Tracking Apps</a:t>
            </a:r>
          </a:p>
        </p:txBody>
      </p:sp>
      <p:sp>
        <p:nvSpPr>
          <p:cNvPr id="16" name="文本框 13">
            <a:extLst>
              <a:ext uri="{FF2B5EF4-FFF2-40B4-BE49-F238E27FC236}">
                <a16:creationId xmlns:a16="http://schemas.microsoft.com/office/drawing/2014/main" id="{B1E63F5C-CF02-4191-B6DF-23D8E5C03101}"/>
              </a:ext>
            </a:extLst>
          </p:cNvPr>
          <p:cNvSpPr txBox="1"/>
          <p:nvPr/>
        </p:nvSpPr>
        <p:spPr>
          <a:xfrm>
            <a:off x="6696759" y="1228605"/>
            <a:ext cx="5011918" cy="954107"/>
          </a:xfrm>
          <a:prstGeom prst="rect">
            <a:avLst/>
          </a:prstGeom>
          <a:noFill/>
        </p:spPr>
        <p:txBody>
          <a:bodyPr wrap="square" rtlCol="0">
            <a:spAutoFit/>
          </a:bodyPr>
          <a:lstStyle/>
          <a:p>
            <a:pPr algn="r"/>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User Demographics </a:t>
            </a:r>
          </a:p>
          <a:p>
            <a:pPr algn="r"/>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Of US Citizens</a:t>
            </a:r>
            <a:endParaRPr lang="zh-CN" altLang="en-US" sz="2800" b="1" dirty="0">
              <a:solidFill>
                <a:schemeClr val="bg1"/>
              </a:solidFill>
              <a:latin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E5645449-653D-488C-892C-7B943C5ED101}"/>
              </a:ext>
            </a:extLst>
          </p:cNvPr>
          <p:cNvSpPr txBox="1"/>
          <p:nvPr/>
        </p:nvSpPr>
        <p:spPr>
          <a:xfrm>
            <a:off x="11643459" y="6390057"/>
            <a:ext cx="428322" cy="369332"/>
          </a:xfrm>
          <a:prstGeom prst="rect">
            <a:avLst/>
          </a:prstGeom>
          <a:noFill/>
        </p:spPr>
        <p:txBody>
          <a:bodyPr wrap="none" rtlCol="0">
            <a:spAutoFit/>
          </a:bodyPr>
          <a:lstStyle/>
          <a:p>
            <a:r>
              <a:rPr lang="en-US" dirty="0"/>
              <a:t>31</a:t>
            </a:r>
          </a:p>
        </p:txBody>
      </p:sp>
    </p:spTree>
    <p:extLst>
      <p:ext uri="{BB962C8B-B14F-4D97-AF65-F5344CB8AC3E}">
        <p14:creationId xmlns:p14="http://schemas.microsoft.com/office/powerpoint/2010/main" val="2892282250"/>
      </p:ext>
    </p:extLst>
  </p:cSld>
  <p:clrMapOvr>
    <a:masterClrMapping/>
  </p:clrMapOvr>
  <p:transition spd="slow" advTm="391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iterate type="lt">
                                    <p:tmPct val="10000"/>
                                  </p:iterate>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250"/>
                                        <p:tgtEl>
                                          <p:spTgt spid="16">
                                            <p:txEl>
                                              <p:pRg st="0" end="0"/>
                                            </p:txEl>
                                          </p:spTgt>
                                        </p:tgtEl>
                                      </p:cBhvr>
                                    </p:animEffect>
                                    <p:anim calcmode="lin" valueType="num">
                                      <p:cBhvr>
                                        <p:cTn id="12"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125"/>
                            </p:stCondLst>
                            <p:childTnLst>
                              <p:par>
                                <p:cTn id="15" presetID="47" presetClass="entr" presetSubtype="0" fill="hold" grpId="0" nodeType="afterEffect">
                                  <p:stCondLst>
                                    <p:cond delay="0"/>
                                  </p:stCondLst>
                                  <p:iterate type="lt">
                                    <p:tmPct val="10000"/>
                                  </p:iterate>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250"/>
                                        <p:tgtEl>
                                          <p:spTgt spid="16">
                                            <p:txEl>
                                              <p:pRg st="1" end="1"/>
                                            </p:txEl>
                                          </p:spTgt>
                                        </p:tgtEl>
                                      </p:cBhvr>
                                    </p:animEffect>
                                    <p:anim calcmode="lin" valueType="num">
                                      <p:cBhvr>
                                        <p:cTn id="18" dur="25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
        <p:cNvGrpSpPr/>
        <p:nvPr/>
      </p:nvGrpSpPr>
      <p:grpSpPr>
        <a:xfrm>
          <a:off x="0" y="0"/>
          <a:ext cx="0" cy="0"/>
          <a:chOff x="0" y="0"/>
          <a:chExt cx="0" cy="0"/>
        </a:xfrm>
      </p:grpSpPr>
      <p:sp>
        <p:nvSpPr>
          <p:cNvPr id="58" name="Google Shape;58;p3"/>
          <p:cNvSpPr txBox="1"/>
          <p:nvPr/>
        </p:nvSpPr>
        <p:spPr>
          <a:xfrm>
            <a:off x="5029479" y="1800601"/>
            <a:ext cx="2341393" cy="22159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b="1" dirty="0">
                <a:solidFill>
                  <a:srgbClr val="7030A0"/>
                </a:solidFill>
                <a:latin typeface="Open Sans"/>
                <a:ea typeface="Open Sans"/>
                <a:cs typeface="Open Sans"/>
                <a:sym typeface="Open Sans"/>
              </a:rPr>
              <a:t>03</a:t>
            </a:r>
            <a:endParaRPr sz="13800" b="1" dirty="0">
              <a:solidFill>
                <a:srgbClr val="7030A0"/>
              </a:solidFill>
              <a:latin typeface="Open Sans"/>
              <a:ea typeface="Open Sans"/>
              <a:cs typeface="Open Sans"/>
              <a:sym typeface="Open Sans"/>
            </a:endParaRPr>
          </a:p>
        </p:txBody>
      </p:sp>
      <p:sp>
        <p:nvSpPr>
          <p:cNvPr id="59" name="Google Shape;59;p3"/>
          <p:cNvSpPr/>
          <p:nvPr/>
        </p:nvSpPr>
        <p:spPr>
          <a:xfrm>
            <a:off x="3583709" y="3177309"/>
            <a:ext cx="4858327" cy="181032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3"/>
          <p:cNvSpPr txBox="1"/>
          <p:nvPr/>
        </p:nvSpPr>
        <p:spPr>
          <a:xfrm>
            <a:off x="4884847" y="3659213"/>
            <a:ext cx="2486025" cy="369291"/>
          </a:xfrm>
          <a:prstGeom prst="rect">
            <a:avLst/>
          </a:prstGeom>
          <a:noFill/>
          <a:ln>
            <a:noFill/>
          </a:ln>
        </p:spPr>
        <p:txBody>
          <a:bodyPr spcFirstLastPara="1" wrap="square" lIns="91425" tIns="45700" rIns="91425" bIns="45700" anchor="t" anchorCtr="0">
            <a:spAutoFit/>
          </a:bodyPr>
          <a:lstStyle/>
          <a:p>
            <a:pPr algn="ctr"/>
            <a:r>
              <a:rPr lang="en-US" b="1" dirty="0">
                <a:solidFill>
                  <a:srgbClr val="7030A0"/>
                </a:solidFill>
                <a:latin typeface="Microsoft Yahei"/>
                <a:ea typeface="Microsoft Yahei"/>
              </a:rPr>
              <a:t>Heuristic Evaluation</a:t>
            </a:r>
          </a:p>
        </p:txBody>
      </p:sp>
      <p:sp>
        <p:nvSpPr>
          <p:cNvPr id="61" name="Google Shape;61;p3"/>
          <p:cNvSpPr/>
          <p:nvPr/>
        </p:nvSpPr>
        <p:spPr>
          <a:xfrm>
            <a:off x="4729296" y="1734613"/>
            <a:ext cx="2733408" cy="2916665"/>
          </a:xfrm>
          <a:prstGeom prst="rect">
            <a:avLst/>
          </a:prstGeom>
          <a:noFill/>
          <a:ln w="12700" cap="flat" cmpd="sng">
            <a:solidFill>
              <a:srgbClr val="D9BA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3"/>
          <p:cNvSpPr/>
          <p:nvPr/>
        </p:nvSpPr>
        <p:spPr>
          <a:xfrm>
            <a:off x="4844642" y="4082471"/>
            <a:ext cx="2658267"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rPr>
              <a:t>Expert Analysis On Several Sleeping Apps </a:t>
            </a:r>
            <a:endParaRPr lang="zh-CN" altLang="en-US" sz="800" dirty="0">
              <a:solidFill>
                <a:srgbClr val="D9BAFD"/>
              </a:solidFill>
              <a:latin typeface="Open Sans"/>
              <a:ea typeface="Open Sans"/>
              <a:cs typeface="Open Sans"/>
            </a:endParaRPr>
          </a:p>
        </p:txBody>
      </p:sp>
      <p:sp>
        <p:nvSpPr>
          <p:cNvPr id="7" name="TextBox 6">
            <a:extLst>
              <a:ext uri="{FF2B5EF4-FFF2-40B4-BE49-F238E27FC236}">
                <a16:creationId xmlns:a16="http://schemas.microsoft.com/office/drawing/2014/main" id="{42DD6551-8953-4CBF-9714-862BAF0D0AE2}"/>
              </a:ext>
            </a:extLst>
          </p:cNvPr>
          <p:cNvSpPr txBox="1"/>
          <p:nvPr/>
        </p:nvSpPr>
        <p:spPr>
          <a:xfrm>
            <a:off x="11643459" y="6390057"/>
            <a:ext cx="428322" cy="369332"/>
          </a:xfrm>
          <a:prstGeom prst="rect">
            <a:avLst/>
          </a:prstGeom>
          <a:noFill/>
        </p:spPr>
        <p:txBody>
          <a:bodyPr wrap="none" rtlCol="0">
            <a:spAutoFit/>
          </a:bodyPr>
          <a:lstStyle/>
          <a:p>
            <a:r>
              <a:rPr lang="en-US" dirty="0"/>
              <a:t>32</a:t>
            </a:r>
          </a:p>
        </p:txBody>
      </p:sp>
    </p:spTree>
    <p:extLst>
      <p:ext uri="{BB962C8B-B14F-4D97-AF65-F5344CB8AC3E}">
        <p14:creationId xmlns:p14="http://schemas.microsoft.com/office/powerpoint/2010/main" val="426144330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1000"/>
                                        <p:tgtEl>
                                          <p:spTgt spid="5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电脑屏幕的照片上有文字&#10;&#10;已生成高可信度的说明">
            <a:extLst>
              <a:ext uri="{FF2B5EF4-FFF2-40B4-BE49-F238E27FC236}">
                <a16:creationId xmlns:a16="http://schemas.microsoft.com/office/drawing/2014/main" id="{D6F67C4F-1419-47BD-9983-7771E65996FC}"/>
              </a:ext>
            </a:extLst>
          </p:cNvPr>
          <p:cNvPicPr>
            <a:picLocks noChangeAspect="1"/>
          </p:cNvPicPr>
          <p:nvPr/>
        </p:nvPicPr>
        <p:blipFill>
          <a:blip r:embed="rId2"/>
          <a:stretch>
            <a:fillRect/>
          </a:stretch>
        </p:blipFill>
        <p:spPr>
          <a:xfrm>
            <a:off x="642852" y="280226"/>
            <a:ext cx="10970028" cy="6212180"/>
          </a:xfrm>
          <a:prstGeom prst="rect">
            <a:avLst/>
          </a:prstGeom>
        </p:spPr>
      </p:pic>
      <p:sp>
        <p:nvSpPr>
          <p:cNvPr id="3" name="TextBox 2">
            <a:extLst>
              <a:ext uri="{FF2B5EF4-FFF2-40B4-BE49-F238E27FC236}">
                <a16:creationId xmlns:a16="http://schemas.microsoft.com/office/drawing/2014/main" id="{D590426F-4A0F-489B-9E56-BEC51C730FFA}"/>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33</a:t>
            </a:r>
          </a:p>
        </p:txBody>
      </p:sp>
    </p:spTree>
    <p:extLst>
      <p:ext uri="{BB962C8B-B14F-4D97-AF65-F5344CB8AC3E}">
        <p14:creationId xmlns:p14="http://schemas.microsoft.com/office/powerpoint/2010/main" val="77363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手机屏幕截图&#10;&#10;已生成高可信度的说明">
            <a:extLst>
              <a:ext uri="{FF2B5EF4-FFF2-40B4-BE49-F238E27FC236}">
                <a16:creationId xmlns:a16="http://schemas.microsoft.com/office/drawing/2014/main" id="{2E7FCB49-C9D2-4FE8-923A-EC0298E5EEEE}"/>
              </a:ext>
            </a:extLst>
          </p:cNvPr>
          <p:cNvPicPr>
            <a:picLocks noChangeAspect="1"/>
          </p:cNvPicPr>
          <p:nvPr/>
        </p:nvPicPr>
        <p:blipFill>
          <a:blip r:embed="rId2"/>
          <a:stretch>
            <a:fillRect/>
          </a:stretch>
        </p:blipFill>
        <p:spPr>
          <a:xfrm>
            <a:off x="518160" y="288873"/>
            <a:ext cx="11155680" cy="6280254"/>
          </a:xfrm>
          <a:prstGeom prst="rect">
            <a:avLst/>
          </a:prstGeom>
        </p:spPr>
      </p:pic>
      <p:sp>
        <p:nvSpPr>
          <p:cNvPr id="3" name="TextBox 2">
            <a:extLst>
              <a:ext uri="{FF2B5EF4-FFF2-40B4-BE49-F238E27FC236}">
                <a16:creationId xmlns:a16="http://schemas.microsoft.com/office/drawing/2014/main" id="{6D67521D-8015-49B9-ADB7-DE0CA1C9BAE6}"/>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34</a:t>
            </a:r>
          </a:p>
        </p:txBody>
      </p:sp>
    </p:spTree>
    <p:extLst>
      <p:ext uri="{BB962C8B-B14F-4D97-AF65-F5344CB8AC3E}">
        <p14:creationId xmlns:p14="http://schemas.microsoft.com/office/powerpoint/2010/main" val="113498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手机屏幕截图&#10;&#10;已生成高可信度的说明">
            <a:extLst>
              <a:ext uri="{FF2B5EF4-FFF2-40B4-BE49-F238E27FC236}">
                <a16:creationId xmlns:a16="http://schemas.microsoft.com/office/drawing/2014/main" id="{178CBAB0-34E0-44AA-9364-F95BE54FD119}"/>
              </a:ext>
            </a:extLst>
          </p:cNvPr>
          <p:cNvPicPr>
            <a:picLocks noChangeAspect="1"/>
          </p:cNvPicPr>
          <p:nvPr/>
        </p:nvPicPr>
        <p:blipFill>
          <a:blip r:embed="rId2"/>
          <a:stretch>
            <a:fillRect/>
          </a:stretch>
        </p:blipFill>
        <p:spPr>
          <a:xfrm>
            <a:off x="555591" y="314390"/>
            <a:ext cx="11067450" cy="6242590"/>
          </a:xfrm>
          <a:prstGeom prst="rect">
            <a:avLst/>
          </a:prstGeom>
        </p:spPr>
      </p:pic>
      <p:sp>
        <p:nvSpPr>
          <p:cNvPr id="3" name="TextBox 2">
            <a:extLst>
              <a:ext uri="{FF2B5EF4-FFF2-40B4-BE49-F238E27FC236}">
                <a16:creationId xmlns:a16="http://schemas.microsoft.com/office/drawing/2014/main" id="{176772BD-3423-4D33-9C7C-0916CD4CA09B}"/>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35</a:t>
            </a:r>
          </a:p>
        </p:txBody>
      </p:sp>
    </p:spTree>
    <p:extLst>
      <p:ext uri="{BB962C8B-B14F-4D97-AF65-F5344CB8AC3E}">
        <p14:creationId xmlns:p14="http://schemas.microsoft.com/office/powerpoint/2010/main" val="2694717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
        <p:cNvGrpSpPr/>
        <p:nvPr/>
      </p:nvGrpSpPr>
      <p:grpSpPr>
        <a:xfrm>
          <a:off x="0" y="0"/>
          <a:ext cx="0" cy="0"/>
          <a:chOff x="0" y="0"/>
          <a:chExt cx="0" cy="0"/>
        </a:xfrm>
      </p:grpSpPr>
      <p:sp>
        <p:nvSpPr>
          <p:cNvPr id="58" name="Google Shape;58;p3"/>
          <p:cNvSpPr txBox="1"/>
          <p:nvPr/>
        </p:nvSpPr>
        <p:spPr>
          <a:xfrm>
            <a:off x="5029479" y="1800601"/>
            <a:ext cx="2341393" cy="22159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b="1" dirty="0">
                <a:solidFill>
                  <a:srgbClr val="7030A0"/>
                </a:solidFill>
                <a:latin typeface="Open Sans"/>
                <a:ea typeface="Open Sans"/>
                <a:cs typeface="Open Sans"/>
                <a:sym typeface="Open Sans"/>
              </a:rPr>
              <a:t>04</a:t>
            </a:r>
            <a:endParaRPr sz="13800" b="1" dirty="0">
              <a:solidFill>
                <a:srgbClr val="7030A0"/>
              </a:solidFill>
              <a:latin typeface="Open Sans"/>
              <a:ea typeface="Open Sans"/>
              <a:cs typeface="Open Sans"/>
              <a:sym typeface="Open Sans"/>
            </a:endParaRPr>
          </a:p>
        </p:txBody>
      </p:sp>
      <p:sp>
        <p:nvSpPr>
          <p:cNvPr id="59" name="Google Shape;59;p3"/>
          <p:cNvSpPr/>
          <p:nvPr/>
        </p:nvSpPr>
        <p:spPr>
          <a:xfrm>
            <a:off x="3583709" y="3177309"/>
            <a:ext cx="4858327" cy="181032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3"/>
          <p:cNvSpPr txBox="1"/>
          <p:nvPr/>
        </p:nvSpPr>
        <p:spPr>
          <a:xfrm>
            <a:off x="4884847" y="3659213"/>
            <a:ext cx="2486025" cy="369291"/>
          </a:xfrm>
          <a:prstGeom prst="rect">
            <a:avLst/>
          </a:prstGeom>
          <a:noFill/>
          <a:ln>
            <a:noFill/>
          </a:ln>
        </p:spPr>
        <p:txBody>
          <a:bodyPr spcFirstLastPara="1" wrap="square" lIns="91425" tIns="45700" rIns="91425" bIns="45700" anchor="t" anchorCtr="0">
            <a:spAutoFit/>
          </a:bodyPr>
          <a:lstStyle/>
          <a:p>
            <a:pPr algn="ctr"/>
            <a:r>
              <a:rPr lang="en-US" b="1" dirty="0">
                <a:solidFill>
                  <a:srgbClr val="7030A0"/>
                </a:solidFill>
                <a:latin typeface="Microsoft Yahei"/>
                <a:ea typeface="Microsoft Yahei"/>
                <a:sym typeface="Microsoft Yahei"/>
              </a:rPr>
              <a:t>User Tests</a:t>
            </a:r>
            <a:endParaRPr lang="ko-KR" altLang="en-US" dirty="0">
              <a:solidFill>
                <a:srgbClr val="7030A0"/>
              </a:solidFill>
            </a:endParaRPr>
          </a:p>
        </p:txBody>
      </p:sp>
      <p:sp>
        <p:nvSpPr>
          <p:cNvPr id="61" name="Google Shape;61;p3"/>
          <p:cNvSpPr/>
          <p:nvPr/>
        </p:nvSpPr>
        <p:spPr>
          <a:xfrm>
            <a:off x="4729296" y="1734613"/>
            <a:ext cx="2733408" cy="2916665"/>
          </a:xfrm>
          <a:prstGeom prst="rect">
            <a:avLst/>
          </a:prstGeom>
          <a:noFill/>
          <a:ln w="12700" cap="flat" cmpd="sng">
            <a:solidFill>
              <a:srgbClr val="D9BA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3"/>
          <p:cNvSpPr/>
          <p:nvPr/>
        </p:nvSpPr>
        <p:spPr>
          <a:xfrm>
            <a:off x="4844642" y="4082471"/>
            <a:ext cx="2658267"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sym typeface="Open Sans"/>
              </a:rPr>
              <a:t>User Tests on 'Sleep As Android' App</a:t>
            </a:r>
            <a:endParaRPr lang="ko-KR" altLang="en-US" dirty="0">
              <a:solidFill>
                <a:srgbClr val="D9BAFD"/>
              </a:solidFill>
            </a:endParaRPr>
          </a:p>
        </p:txBody>
      </p:sp>
      <p:sp>
        <p:nvSpPr>
          <p:cNvPr id="7" name="TextBox 6">
            <a:extLst>
              <a:ext uri="{FF2B5EF4-FFF2-40B4-BE49-F238E27FC236}">
                <a16:creationId xmlns:a16="http://schemas.microsoft.com/office/drawing/2014/main" id="{2A7E890F-47B3-4624-9861-21186D6E90D0}"/>
              </a:ext>
            </a:extLst>
          </p:cNvPr>
          <p:cNvSpPr txBox="1"/>
          <p:nvPr/>
        </p:nvSpPr>
        <p:spPr>
          <a:xfrm>
            <a:off x="11643459" y="6390057"/>
            <a:ext cx="428322" cy="369332"/>
          </a:xfrm>
          <a:prstGeom prst="rect">
            <a:avLst/>
          </a:prstGeom>
          <a:noFill/>
        </p:spPr>
        <p:txBody>
          <a:bodyPr wrap="none" rtlCol="0">
            <a:spAutoFit/>
          </a:bodyPr>
          <a:lstStyle/>
          <a:p>
            <a:r>
              <a:rPr lang="en-US" dirty="0"/>
              <a:t>36</a:t>
            </a:r>
          </a:p>
        </p:txBody>
      </p:sp>
    </p:spTree>
    <p:extLst>
      <p:ext uri="{BB962C8B-B14F-4D97-AF65-F5344CB8AC3E}">
        <p14:creationId xmlns:p14="http://schemas.microsoft.com/office/powerpoint/2010/main" val="181604653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1000"/>
                                        <p:tgtEl>
                                          <p:spTgt spid="5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1DADDC4-0AB1-47A8-B651-F8493F97DD24}"/>
              </a:ext>
            </a:extLst>
          </p:cNvPr>
          <p:cNvSpPr/>
          <p:nvPr/>
        </p:nvSpPr>
        <p:spPr>
          <a:xfrm>
            <a:off x="1966171" y="4129023"/>
            <a:ext cx="129540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矩形 29">
            <a:extLst>
              <a:ext uri="{FF2B5EF4-FFF2-40B4-BE49-F238E27FC236}">
                <a16:creationId xmlns:a16="http://schemas.microsoft.com/office/drawing/2014/main" id="{830F0C5B-188D-4DED-BA05-7B05BD79E7C8}"/>
              </a:ext>
            </a:extLst>
          </p:cNvPr>
          <p:cNvSpPr/>
          <p:nvPr/>
        </p:nvSpPr>
        <p:spPr>
          <a:xfrm>
            <a:off x="3618294" y="3956303"/>
            <a:ext cx="1517797"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그래픽 8" descr="채우기 없는 웃고 있는 얼굴">
            <a:extLst>
              <a:ext uri="{FF2B5EF4-FFF2-40B4-BE49-F238E27FC236}">
                <a16:creationId xmlns:a16="http://schemas.microsoft.com/office/drawing/2014/main" id="{56CBDB5D-A2E3-4751-8B9D-F483225316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1755" y="1838827"/>
            <a:ext cx="914400" cy="914400"/>
          </a:xfrm>
          <a:prstGeom prst="rect">
            <a:avLst/>
          </a:prstGeom>
        </p:spPr>
      </p:pic>
      <p:sp>
        <p:nvSpPr>
          <p:cNvPr id="32" name="矩形 31">
            <a:extLst>
              <a:ext uri="{FF2B5EF4-FFF2-40B4-BE49-F238E27FC236}">
                <a16:creationId xmlns:a16="http://schemas.microsoft.com/office/drawing/2014/main" id="{EF3F7475-7727-4803-8326-D0652572AD0F}"/>
              </a:ext>
            </a:extLst>
          </p:cNvPr>
          <p:cNvSpPr/>
          <p:nvPr/>
        </p:nvSpPr>
        <p:spPr>
          <a:xfrm>
            <a:off x="2367491" y="4454143"/>
            <a:ext cx="63500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10" name="그래픽 10" descr="채우기 없는 선글라스 얼굴">
            <a:extLst>
              <a:ext uri="{FF2B5EF4-FFF2-40B4-BE49-F238E27FC236}">
                <a16:creationId xmlns:a16="http://schemas.microsoft.com/office/drawing/2014/main" id="{D1D7073E-ACC6-42C7-876F-9A0A298E9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9648" y="1841334"/>
            <a:ext cx="914400" cy="914400"/>
          </a:xfrm>
          <a:prstGeom prst="rect">
            <a:avLst/>
          </a:prstGeom>
        </p:spPr>
      </p:pic>
      <p:sp>
        <p:nvSpPr>
          <p:cNvPr id="33" name="矩形 32">
            <a:extLst>
              <a:ext uri="{FF2B5EF4-FFF2-40B4-BE49-F238E27FC236}">
                <a16:creationId xmlns:a16="http://schemas.microsoft.com/office/drawing/2014/main" id="{B28AFF60-9C2F-4C74-AE69-7CEE8F75CDF1}"/>
              </a:ext>
            </a:extLst>
          </p:cNvPr>
          <p:cNvSpPr/>
          <p:nvPr/>
        </p:nvSpPr>
        <p:spPr>
          <a:xfrm>
            <a:off x="4003251" y="4454143"/>
            <a:ext cx="118872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矩形 33">
            <a:extLst>
              <a:ext uri="{FF2B5EF4-FFF2-40B4-BE49-F238E27FC236}">
                <a16:creationId xmlns:a16="http://schemas.microsoft.com/office/drawing/2014/main" id="{4734A1D3-95FD-4AA4-816A-C8EFD6B40FDE}"/>
              </a:ext>
            </a:extLst>
          </p:cNvPr>
          <p:cNvSpPr/>
          <p:nvPr/>
        </p:nvSpPr>
        <p:spPr>
          <a:xfrm>
            <a:off x="1966171" y="4631943"/>
            <a:ext cx="69088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矩形 34">
            <a:extLst>
              <a:ext uri="{FF2B5EF4-FFF2-40B4-BE49-F238E27FC236}">
                <a16:creationId xmlns:a16="http://schemas.microsoft.com/office/drawing/2014/main" id="{3FAC2094-5850-41B3-961A-BF1CEA95B706}"/>
              </a:ext>
            </a:extLst>
          </p:cNvPr>
          <p:cNvSpPr/>
          <p:nvPr/>
        </p:nvSpPr>
        <p:spPr>
          <a:xfrm>
            <a:off x="4094691" y="4631943"/>
            <a:ext cx="54864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矩形 36">
            <a:extLst>
              <a:ext uri="{FF2B5EF4-FFF2-40B4-BE49-F238E27FC236}">
                <a16:creationId xmlns:a16="http://schemas.microsoft.com/office/drawing/2014/main" id="{820FFE57-C426-40EB-AAFD-63E8D62369B7}"/>
              </a:ext>
            </a:extLst>
          </p:cNvPr>
          <p:cNvSpPr/>
          <p:nvPr/>
        </p:nvSpPr>
        <p:spPr>
          <a:xfrm>
            <a:off x="2115523" y="5626607"/>
            <a:ext cx="297688"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矩形 35">
            <a:extLst>
              <a:ext uri="{FF2B5EF4-FFF2-40B4-BE49-F238E27FC236}">
                <a16:creationId xmlns:a16="http://schemas.microsoft.com/office/drawing/2014/main" id="{DD6CA540-92EB-4586-89FC-23C8187C888B}"/>
              </a:ext>
            </a:extLst>
          </p:cNvPr>
          <p:cNvSpPr/>
          <p:nvPr/>
        </p:nvSpPr>
        <p:spPr>
          <a:xfrm>
            <a:off x="2834851" y="4962143"/>
            <a:ext cx="2037080" cy="19355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Google Shape;413;p29">
            <a:extLst>
              <a:ext uri="{FF2B5EF4-FFF2-40B4-BE49-F238E27FC236}">
                <a16:creationId xmlns:a16="http://schemas.microsoft.com/office/drawing/2014/main" id="{FCD86777-7830-4DD1-A0FA-538B3FB3190A}"/>
              </a:ext>
            </a:extLst>
          </p:cNvPr>
          <p:cNvSpPr/>
          <p:nvPr/>
        </p:nvSpPr>
        <p:spPr>
          <a:xfrm>
            <a:off x="1884249" y="2964450"/>
            <a:ext cx="3414278" cy="2908448"/>
          </a:xfrm>
          <a:prstGeom prst="rect">
            <a:avLst/>
          </a:prstGeom>
          <a:noFill/>
          <a:ln>
            <a:noFill/>
          </a:ln>
        </p:spPr>
        <p:txBody>
          <a:bodyPr spcFirstLastPara="1" wrap="square" lIns="91425" tIns="45700" rIns="91425" bIns="45700" anchor="t" anchorCtr="0">
            <a:spAutoFit/>
          </a:bodyPr>
          <a:lstStyle/>
          <a:p>
            <a:pPr algn="ctr"/>
            <a:r>
              <a:rPr lang="en-US" sz="1400" b="1" dirty="0">
                <a:solidFill>
                  <a:schemeClr val="dk1"/>
                </a:solidFill>
              </a:rPr>
              <a:t>User #1: Kei Hsu</a:t>
            </a:r>
            <a:endParaRPr lang="ko-KR" sz="1400" dirty="0">
              <a:solidFill>
                <a:schemeClr val="dk1"/>
              </a:solidFill>
            </a:endParaRPr>
          </a:p>
          <a:p>
            <a:pPr algn="ctr"/>
            <a:r>
              <a:rPr lang="en-US" sz="1400" b="1" dirty="0">
                <a:solidFill>
                  <a:schemeClr val="dk1"/>
                </a:solidFill>
              </a:rPr>
              <a:t>Level: Beginner</a:t>
            </a:r>
          </a:p>
          <a:p>
            <a:pPr algn="ctr"/>
            <a:endParaRPr lang="en-US" sz="1200" dirty="0">
              <a:solidFill>
                <a:schemeClr val="dk1"/>
              </a:solidFill>
            </a:endParaRPr>
          </a:p>
          <a:p>
            <a:r>
              <a:rPr lang="en-US" sz="1100" dirty="0">
                <a:solidFill>
                  <a:schemeClr val="dk1"/>
                </a:solidFill>
              </a:rPr>
              <a:t>- Used a sleeping app before</a:t>
            </a:r>
            <a:endParaRPr lang="en-US" sz="1100" dirty="0">
              <a:solidFill>
                <a:schemeClr val="dk1"/>
              </a:solidFill>
              <a:latin typeface="Arial"/>
              <a:ea typeface="Arial"/>
              <a:cs typeface="Arial"/>
            </a:endParaRPr>
          </a:p>
          <a:p>
            <a:endParaRPr lang="en-US" sz="1100" dirty="0">
              <a:solidFill>
                <a:schemeClr val="dk1"/>
              </a:solidFill>
            </a:endParaRPr>
          </a:p>
          <a:p>
            <a:r>
              <a:rPr lang="en-US" sz="1100" dirty="0">
                <a:solidFill>
                  <a:schemeClr val="dk1"/>
                </a:solidFill>
              </a:rPr>
              <a:t>- Have not used it because</a:t>
            </a:r>
            <a:r>
              <a:rPr lang="en-US" sz="1100" dirty="0">
                <a:solidFill>
                  <a:srgbClr val="7030A0"/>
                </a:solidFill>
              </a:rPr>
              <a:t> </a:t>
            </a:r>
            <a:r>
              <a:rPr lang="en-US" sz="1100" dirty="0">
                <a:solidFill>
                  <a:schemeClr val="bg1"/>
                </a:solidFill>
              </a:rPr>
              <a:t>I know I wouldn't be able to use it consistently,</a:t>
            </a:r>
            <a:r>
              <a:rPr lang="en-US" sz="1100" dirty="0"/>
              <a:t> so I'd rather not start.</a:t>
            </a:r>
          </a:p>
          <a:p>
            <a:endParaRPr lang="en-US" sz="1100" dirty="0">
              <a:solidFill>
                <a:schemeClr val="dk1"/>
              </a:solidFill>
            </a:endParaRPr>
          </a:p>
          <a:p>
            <a:r>
              <a:rPr lang="en-US" sz="1100" dirty="0">
                <a:solidFill>
                  <a:schemeClr val="dk1"/>
                </a:solidFill>
              </a:rPr>
              <a:t>- I am</a:t>
            </a:r>
            <a:r>
              <a:rPr lang="en-US" sz="1100" dirty="0">
                <a:solidFill>
                  <a:schemeClr val="bg1"/>
                </a:solidFill>
              </a:rPr>
              <a:t> interested </a:t>
            </a:r>
            <a:r>
              <a:rPr lang="en-US" sz="1100" dirty="0">
                <a:solidFill>
                  <a:schemeClr val="dk1"/>
                </a:solidFill>
              </a:rPr>
              <a:t>in sleeping apps</a:t>
            </a:r>
            <a:r>
              <a:rPr lang="en-US" sz="1100" dirty="0">
                <a:solidFill>
                  <a:srgbClr val="7030A0"/>
                </a:solidFill>
              </a:rPr>
              <a:t> </a:t>
            </a:r>
            <a:r>
              <a:rPr lang="en-US" sz="1100" dirty="0">
                <a:solidFill>
                  <a:schemeClr val="bg1"/>
                </a:solidFill>
              </a:rPr>
              <a:t>to see how well/not well I sleep </a:t>
            </a:r>
            <a:r>
              <a:rPr lang="en-US" sz="1100" dirty="0"/>
              <a:t>in a night and hopefully </a:t>
            </a:r>
            <a:r>
              <a:rPr lang="en-US" sz="1100" dirty="0">
                <a:solidFill>
                  <a:schemeClr val="bg1"/>
                </a:solidFill>
              </a:rPr>
              <a:t>improve</a:t>
            </a:r>
            <a:r>
              <a:rPr lang="en-US" sz="1100" dirty="0">
                <a:solidFill>
                  <a:srgbClr val="FF0000"/>
                </a:solidFill>
              </a:rPr>
              <a:t> </a:t>
            </a:r>
            <a:r>
              <a:rPr lang="en-US" sz="1100" dirty="0"/>
              <a:t>myself</a:t>
            </a:r>
          </a:p>
          <a:p>
            <a:endParaRPr lang="en-US" altLang="ko-KR" sz="1100" dirty="0">
              <a:solidFill>
                <a:schemeClr val="dk1"/>
              </a:solidFill>
            </a:endParaRPr>
          </a:p>
          <a:p>
            <a:r>
              <a:rPr lang="en-US" altLang="ko-KR" sz="1100" dirty="0">
                <a:solidFill>
                  <a:schemeClr val="dk1"/>
                </a:solidFill>
              </a:rPr>
              <a:t>- I identify my </a:t>
            </a:r>
            <a:r>
              <a:rPr lang="en-US" altLang="ko-KR" sz="1100" dirty="0">
                <a:solidFill>
                  <a:schemeClr val="bg1"/>
                </a:solidFill>
              </a:rPr>
              <a:t>skill level with using smartphones </a:t>
            </a:r>
            <a:r>
              <a:rPr lang="en-US" sz="1100" dirty="0"/>
              <a:t>(i.e., learning how to use new apps quickly, knowledge of universal icons such as trash can icon referring to delete button)</a:t>
            </a:r>
            <a:r>
              <a:rPr lang="en-US" altLang="ko-KR" sz="1100" dirty="0">
                <a:solidFill>
                  <a:schemeClr val="dk1"/>
                </a:solidFill>
              </a:rPr>
              <a:t> </a:t>
            </a:r>
          </a:p>
          <a:p>
            <a:r>
              <a:rPr lang="en-US" altLang="ko-KR" sz="1100" dirty="0">
                <a:solidFill>
                  <a:schemeClr val="dk1"/>
                </a:solidFill>
              </a:rPr>
              <a:t>as </a:t>
            </a:r>
            <a:r>
              <a:rPr lang="en-US" altLang="ko-KR" sz="1100" b="1" dirty="0">
                <a:solidFill>
                  <a:schemeClr val="bg1"/>
                </a:solidFill>
              </a:rPr>
              <a:t>7/7 </a:t>
            </a:r>
            <a:endParaRPr lang="en-US" sz="1100" dirty="0">
              <a:solidFill>
                <a:schemeClr val="bg1"/>
              </a:solidFill>
            </a:endParaRPr>
          </a:p>
        </p:txBody>
      </p:sp>
      <p:sp>
        <p:nvSpPr>
          <p:cNvPr id="4" name="矩形 3">
            <a:extLst>
              <a:ext uri="{FF2B5EF4-FFF2-40B4-BE49-F238E27FC236}">
                <a16:creationId xmlns:a16="http://schemas.microsoft.com/office/drawing/2014/main" id="{BB9973C3-48F0-4AAE-A508-2FF205257059}"/>
              </a:ext>
            </a:extLst>
          </p:cNvPr>
          <p:cNvSpPr/>
          <p:nvPr/>
        </p:nvSpPr>
        <p:spPr>
          <a:xfrm>
            <a:off x="8887789" y="3595115"/>
            <a:ext cx="597587" cy="24536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0BE82CD-7EA4-494E-8E9C-D5C8828C41AC}"/>
              </a:ext>
            </a:extLst>
          </p:cNvPr>
          <p:cNvSpPr/>
          <p:nvPr/>
        </p:nvSpPr>
        <p:spPr>
          <a:xfrm>
            <a:off x="9392582" y="3945563"/>
            <a:ext cx="818218" cy="24536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F79CA2E9-1DFA-42B1-8679-347AD15423C8}"/>
              </a:ext>
            </a:extLst>
          </p:cNvPr>
          <p:cNvSpPr/>
          <p:nvPr/>
        </p:nvSpPr>
        <p:spPr>
          <a:xfrm>
            <a:off x="7664706" y="4451531"/>
            <a:ext cx="1725168" cy="24536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17D624BF-15F4-4BAA-BC05-FB1FBFA98589}"/>
              </a:ext>
            </a:extLst>
          </p:cNvPr>
          <p:cNvSpPr/>
          <p:nvPr/>
        </p:nvSpPr>
        <p:spPr>
          <a:xfrm>
            <a:off x="8694930" y="5256203"/>
            <a:ext cx="302766" cy="24536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1F89621-7F28-4EF7-9765-842179B7F94C}"/>
              </a:ext>
            </a:extLst>
          </p:cNvPr>
          <p:cNvSpPr/>
          <p:nvPr/>
        </p:nvSpPr>
        <p:spPr>
          <a:xfrm>
            <a:off x="8524242" y="4762427"/>
            <a:ext cx="2034030" cy="245365"/>
          </a:xfrm>
          <a:prstGeom prst="rect">
            <a:avLst/>
          </a:prstGeom>
          <a:solidFill>
            <a:srgbClr val="D9B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Google Shape;413;p29">
            <a:extLst>
              <a:ext uri="{FF2B5EF4-FFF2-40B4-BE49-F238E27FC236}">
                <a16:creationId xmlns:a16="http://schemas.microsoft.com/office/drawing/2014/main" id="{E3903733-92CA-46FD-9CAF-6C60EE94139A}"/>
              </a:ext>
            </a:extLst>
          </p:cNvPr>
          <p:cNvSpPr/>
          <p:nvPr/>
        </p:nvSpPr>
        <p:spPr>
          <a:xfrm>
            <a:off x="7569709" y="2964450"/>
            <a:ext cx="3414278" cy="2569894"/>
          </a:xfrm>
          <a:prstGeom prst="rect">
            <a:avLst/>
          </a:prstGeom>
          <a:noFill/>
          <a:ln>
            <a:noFill/>
          </a:ln>
        </p:spPr>
        <p:txBody>
          <a:bodyPr spcFirstLastPara="1" wrap="square" lIns="91425" tIns="45700" rIns="91425" bIns="45700" anchor="t" anchorCtr="0">
            <a:spAutoFit/>
          </a:bodyPr>
          <a:lstStyle/>
          <a:p>
            <a:pPr algn="ctr"/>
            <a:r>
              <a:rPr lang="en-US" sz="1400" b="1" dirty="0">
                <a:solidFill>
                  <a:schemeClr val="dk1"/>
                </a:solidFill>
              </a:rPr>
              <a:t>User #2: Ming </a:t>
            </a:r>
            <a:r>
              <a:rPr lang="en-US" sz="1400" b="1" dirty="0" err="1">
                <a:solidFill>
                  <a:schemeClr val="dk1"/>
                </a:solidFill>
              </a:rPr>
              <a:t>Aimpawee</a:t>
            </a:r>
            <a:endParaRPr lang="ko-KR" sz="1400" dirty="0">
              <a:solidFill>
                <a:schemeClr val="dk1"/>
              </a:solidFill>
            </a:endParaRPr>
          </a:p>
          <a:p>
            <a:pPr algn="ctr"/>
            <a:r>
              <a:rPr lang="en-US" sz="1400" b="1" dirty="0">
                <a:solidFill>
                  <a:schemeClr val="dk1"/>
                </a:solidFill>
              </a:rPr>
              <a:t>Level: Expert</a:t>
            </a:r>
          </a:p>
          <a:p>
            <a:pPr algn="ctr"/>
            <a:endParaRPr lang="en-US" sz="1200" dirty="0">
              <a:solidFill>
                <a:schemeClr val="dk1"/>
              </a:solidFill>
            </a:endParaRPr>
          </a:p>
          <a:p>
            <a:r>
              <a:rPr lang="en-US" sz="1100" dirty="0">
                <a:solidFill>
                  <a:schemeClr val="dk1"/>
                </a:solidFill>
              </a:rPr>
              <a:t>- Uses sleeping app </a:t>
            </a:r>
            <a:r>
              <a:rPr lang="en-US" sz="1100" dirty="0">
                <a:solidFill>
                  <a:schemeClr val="bg1"/>
                </a:solidFill>
              </a:rPr>
              <a:t>everyday</a:t>
            </a:r>
          </a:p>
          <a:p>
            <a:endParaRPr lang="en-US" sz="1100" dirty="0">
              <a:solidFill>
                <a:schemeClr val="dk1"/>
              </a:solidFill>
            </a:endParaRPr>
          </a:p>
          <a:p>
            <a:r>
              <a:rPr lang="en-US" sz="1100" dirty="0">
                <a:solidFill>
                  <a:schemeClr val="dk1"/>
                </a:solidFill>
              </a:rPr>
              <a:t>- Used a sleeping app called </a:t>
            </a:r>
            <a:r>
              <a:rPr lang="en-US" sz="1100" dirty="0">
                <a:solidFill>
                  <a:schemeClr val="bg1"/>
                </a:solidFill>
              </a:rPr>
              <a:t>'Sleep Cycle'</a:t>
            </a:r>
            <a:endParaRPr lang="en-US" sz="1100" dirty="0">
              <a:solidFill>
                <a:schemeClr val="bg1"/>
              </a:solidFill>
              <a:latin typeface="Arial"/>
              <a:ea typeface="Arial"/>
              <a:cs typeface="Arial"/>
            </a:endParaRPr>
          </a:p>
          <a:p>
            <a:endParaRPr lang="en-US" sz="1100" dirty="0">
              <a:solidFill>
                <a:schemeClr val="dk1"/>
              </a:solidFill>
            </a:endParaRPr>
          </a:p>
          <a:p>
            <a:r>
              <a:rPr lang="en-US" sz="1100" dirty="0">
                <a:solidFill>
                  <a:schemeClr val="dk1"/>
                </a:solidFill>
              </a:rPr>
              <a:t>- I am interested in sleeping apps because I am </a:t>
            </a:r>
            <a:r>
              <a:rPr lang="en-US" sz="1100" dirty="0">
                <a:solidFill>
                  <a:schemeClr val="bg1"/>
                </a:solidFill>
              </a:rPr>
              <a:t>curious on my sleeping cycle</a:t>
            </a:r>
          </a:p>
          <a:p>
            <a:endParaRPr lang="en-US" sz="1100" dirty="0">
              <a:solidFill>
                <a:srgbClr val="FF0000"/>
              </a:solidFill>
            </a:endParaRPr>
          </a:p>
          <a:p>
            <a:r>
              <a:rPr lang="en-US" sz="1100" dirty="0">
                <a:solidFill>
                  <a:schemeClr val="dk1"/>
                </a:solidFill>
              </a:rPr>
              <a:t>- I identify my </a:t>
            </a:r>
            <a:r>
              <a:rPr lang="en-US" sz="1100" dirty="0">
                <a:solidFill>
                  <a:schemeClr val="bg1"/>
                </a:solidFill>
              </a:rPr>
              <a:t>skill level with using smartphones </a:t>
            </a:r>
            <a:r>
              <a:rPr lang="en-US" sz="1100" dirty="0"/>
              <a:t>(i.e., learning how to use new apps quickly, knowledge of universal icons such as trash can icon referring to delete button)</a:t>
            </a:r>
            <a:r>
              <a:rPr lang="en-US" sz="1100" dirty="0">
                <a:solidFill>
                  <a:schemeClr val="dk1"/>
                </a:solidFill>
              </a:rPr>
              <a:t> as</a:t>
            </a:r>
            <a:r>
              <a:rPr lang="en-US" sz="1100" dirty="0">
                <a:solidFill>
                  <a:srgbClr val="FF0000"/>
                </a:solidFill>
              </a:rPr>
              <a:t> </a:t>
            </a:r>
            <a:r>
              <a:rPr lang="en-US" sz="1100" b="1" dirty="0">
                <a:solidFill>
                  <a:schemeClr val="bg1"/>
                </a:solidFill>
              </a:rPr>
              <a:t>6/7</a:t>
            </a:r>
          </a:p>
        </p:txBody>
      </p:sp>
      <p:sp>
        <p:nvSpPr>
          <p:cNvPr id="20" name="Google Shape;382;p27">
            <a:extLst>
              <a:ext uri="{FF2B5EF4-FFF2-40B4-BE49-F238E27FC236}">
                <a16:creationId xmlns:a16="http://schemas.microsoft.com/office/drawing/2014/main" id="{EF885B39-FD52-4B8D-8F8B-A76E3B9A789D}"/>
              </a:ext>
            </a:extLst>
          </p:cNvPr>
          <p:cNvSpPr/>
          <p:nvPr/>
        </p:nvSpPr>
        <p:spPr>
          <a:xfrm>
            <a:off x="295190" y="985102"/>
            <a:ext cx="3362035" cy="246221"/>
          </a:xfrm>
          <a:prstGeom prst="rect">
            <a:avLst/>
          </a:prstGeom>
          <a:noFill/>
          <a:ln>
            <a:noFill/>
          </a:ln>
        </p:spPr>
        <p:txBody>
          <a:bodyPr spcFirstLastPara="1" wrap="square" lIns="91425" tIns="45700" rIns="91425" bIns="45700" anchor="t" anchorCtr="0">
            <a:spAutoFit/>
          </a:bodyPr>
          <a:lstStyle/>
          <a:p>
            <a:pPr algn="ctr"/>
            <a:r>
              <a:rPr lang="en-US" sz="1000" dirty="0">
                <a:solidFill>
                  <a:schemeClr val="dk1"/>
                </a:solidFill>
              </a:rPr>
              <a:t>Pre-questionnaire Results</a:t>
            </a:r>
            <a:endParaRPr lang="ko-KR" altLang="en-US" dirty="0">
              <a:solidFill>
                <a:schemeClr val="dk1"/>
              </a:solidFill>
            </a:endParaRPr>
          </a:p>
        </p:txBody>
      </p:sp>
      <p:sp>
        <p:nvSpPr>
          <p:cNvPr id="9" name="矩形 8">
            <a:extLst>
              <a:ext uri="{FF2B5EF4-FFF2-40B4-BE49-F238E27FC236}">
                <a16:creationId xmlns:a16="http://schemas.microsoft.com/office/drawing/2014/main" id="{5084ADC3-FA9F-46EB-80F0-EF0BDC6E3582}"/>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itle 1">
            <a:extLst>
              <a:ext uri="{FF2B5EF4-FFF2-40B4-BE49-F238E27FC236}">
                <a16:creationId xmlns:a16="http://schemas.microsoft.com/office/drawing/2014/main" id="{6B417F0C-12CE-406D-95C9-48F7059AB393}"/>
              </a:ext>
            </a:extLst>
          </p:cNvPr>
          <p:cNvSpPr txBox="1"/>
          <p:nvPr/>
        </p:nvSpPr>
        <p:spPr>
          <a:xfrm>
            <a:off x="-1075330"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User Demographics</a:t>
            </a:r>
          </a:p>
        </p:txBody>
      </p:sp>
      <p:sp>
        <p:nvSpPr>
          <p:cNvPr id="22" name="TextBox 21">
            <a:extLst>
              <a:ext uri="{FF2B5EF4-FFF2-40B4-BE49-F238E27FC236}">
                <a16:creationId xmlns:a16="http://schemas.microsoft.com/office/drawing/2014/main" id="{9D5DAB92-700D-45C4-B1DF-A36B44E52425}"/>
              </a:ext>
            </a:extLst>
          </p:cNvPr>
          <p:cNvSpPr txBox="1"/>
          <p:nvPr/>
        </p:nvSpPr>
        <p:spPr>
          <a:xfrm>
            <a:off x="11643459" y="6390057"/>
            <a:ext cx="428322" cy="369332"/>
          </a:xfrm>
          <a:prstGeom prst="rect">
            <a:avLst/>
          </a:prstGeom>
          <a:noFill/>
        </p:spPr>
        <p:txBody>
          <a:bodyPr wrap="none" rtlCol="0">
            <a:spAutoFit/>
          </a:bodyPr>
          <a:lstStyle/>
          <a:p>
            <a:r>
              <a:rPr lang="en-US" dirty="0"/>
              <a:t>37</a:t>
            </a:r>
          </a:p>
        </p:txBody>
      </p:sp>
    </p:spTree>
    <p:extLst>
      <p:ext uri="{BB962C8B-B14F-4D97-AF65-F5344CB8AC3E}">
        <p14:creationId xmlns:p14="http://schemas.microsoft.com/office/powerpoint/2010/main" val="39093481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401;p28">
            <a:extLst>
              <a:ext uri="{FF2B5EF4-FFF2-40B4-BE49-F238E27FC236}">
                <a16:creationId xmlns:a16="http://schemas.microsoft.com/office/drawing/2014/main" id="{6FA120C8-DD1A-41DE-BBA3-1A20DE4117C9}"/>
              </a:ext>
            </a:extLst>
          </p:cNvPr>
          <p:cNvSpPr txBox="1"/>
          <p:nvPr/>
        </p:nvSpPr>
        <p:spPr>
          <a:xfrm>
            <a:off x="0" y="985583"/>
            <a:ext cx="2495230" cy="584735"/>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1</a:t>
            </a:r>
            <a:endParaRPr lang="ko-KR" altLang="en-US" dirty="0">
              <a:solidFill>
                <a:srgbClr val="D9BAFD"/>
              </a:solidFill>
            </a:endParaRPr>
          </a:p>
          <a:p>
            <a:pPr algn="ctr"/>
            <a:r>
              <a:rPr lang="en-US" altLang="ko-KR" sz="1200" dirty="0">
                <a:solidFill>
                  <a:srgbClr val="D9BAFD"/>
                </a:solidFill>
                <a:latin typeface="Open Sans"/>
                <a:ea typeface="Open Sans"/>
                <a:cs typeface="Open Sans"/>
              </a:rPr>
              <a:t>Start sleep tracking</a:t>
            </a:r>
          </a:p>
        </p:txBody>
      </p:sp>
      <p:sp>
        <p:nvSpPr>
          <p:cNvPr id="28" name="Google Shape;401;p28">
            <a:extLst>
              <a:ext uri="{FF2B5EF4-FFF2-40B4-BE49-F238E27FC236}">
                <a16:creationId xmlns:a16="http://schemas.microsoft.com/office/drawing/2014/main" id="{7D19221F-819D-4B4F-8E42-3557056B7584}"/>
              </a:ext>
            </a:extLst>
          </p:cNvPr>
          <p:cNvSpPr txBox="1"/>
          <p:nvPr/>
        </p:nvSpPr>
        <p:spPr>
          <a:xfrm>
            <a:off x="2416343" y="985583"/>
            <a:ext cx="2435071" cy="954067"/>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2</a:t>
            </a:r>
            <a:endParaRPr lang="ko-KR" altLang="en-US" dirty="0">
              <a:solidFill>
                <a:srgbClr val="D9BAFD"/>
              </a:solidFill>
            </a:endParaRPr>
          </a:p>
          <a:p>
            <a:pPr algn="ctr"/>
            <a:r>
              <a:rPr lang="af-ZA" sz="1200" dirty="0">
                <a:solidFill>
                  <a:srgbClr val="D9BAFD"/>
                </a:solidFill>
                <a:ea typeface="Open Sans"/>
              </a:rPr>
              <a:t>Turn on a lullaby called 'Whale </a:t>
            </a:r>
            <a:endParaRPr lang="en-US" dirty="0">
              <a:solidFill>
                <a:srgbClr val="D9BAFD"/>
              </a:solidFill>
              <a:ea typeface="Open Sans"/>
            </a:endParaRPr>
          </a:p>
          <a:p>
            <a:pPr algn="ctr"/>
            <a:r>
              <a:rPr lang="af-ZA" sz="1200" dirty="0">
                <a:solidFill>
                  <a:srgbClr val="D9BAFD"/>
                </a:solidFill>
                <a:ea typeface="Open Sans"/>
              </a:rPr>
              <a:t>Diving,' listen to it for 5 secs then stop the noise</a:t>
            </a:r>
            <a:endParaRPr lang="en-US" dirty="0">
              <a:solidFill>
                <a:srgbClr val="D9BAFD"/>
              </a:solidFill>
            </a:endParaRPr>
          </a:p>
        </p:txBody>
      </p:sp>
      <p:sp>
        <p:nvSpPr>
          <p:cNvPr id="30" name="Google Shape;401;p28">
            <a:extLst>
              <a:ext uri="{FF2B5EF4-FFF2-40B4-BE49-F238E27FC236}">
                <a16:creationId xmlns:a16="http://schemas.microsoft.com/office/drawing/2014/main" id="{D6CE1AB2-9DAE-4F7D-B222-2DFDCA4532F5}"/>
              </a:ext>
            </a:extLst>
          </p:cNvPr>
          <p:cNvSpPr txBox="1"/>
          <p:nvPr/>
        </p:nvSpPr>
        <p:spPr>
          <a:xfrm>
            <a:off x="4812632" y="985583"/>
            <a:ext cx="2495230" cy="954067"/>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3</a:t>
            </a:r>
            <a:endParaRPr lang="ko-KR" altLang="en-US" dirty="0">
              <a:solidFill>
                <a:srgbClr val="D9BAFD"/>
              </a:solidFill>
            </a:endParaRPr>
          </a:p>
          <a:p>
            <a:pPr algn="ctr"/>
            <a:r>
              <a:rPr lang="af-ZA" sz="1200" dirty="0">
                <a:solidFill>
                  <a:srgbClr val="D9BAFD"/>
                </a:solidFill>
                <a:ea typeface="Open Sans"/>
              </a:rPr>
              <a:t>Stop sleep tracking and delete its sleep record. Then undo the deletion</a:t>
            </a:r>
            <a:endParaRPr lang="en-US" dirty="0">
              <a:solidFill>
                <a:srgbClr val="D9BAFD"/>
              </a:solidFill>
            </a:endParaRPr>
          </a:p>
        </p:txBody>
      </p:sp>
      <p:sp>
        <p:nvSpPr>
          <p:cNvPr id="32" name="Google Shape;401;p28">
            <a:extLst>
              <a:ext uri="{FF2B5EF4-FFF2-40B4-BE49-F238E27FC236}">
                <a16:creationId xmlns:a16="http://schemas.microsoft.com/office/drawing/2014/main" id="{33F0297C-ED3C-451C-AEB3-75E3C64A83DD}"/>
              </a:ext>
            </a:extLst>
          </p:cNvPr>
          <p:cNvSpPr txBox="1"/>
          <p:nvPr/>
        </p:nvSpPr>
        <p:spPr>
          <a:xfrm>
            <a:off x="7230979" y="985583"/>
            <a:ext cx="2495230" cy="769401"/>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4</a:t>
            </a:r>
            <a:endParaRPr lang="ko-KR" dirty="0">
              <a:solidFill>
                <a:srgbClr val="D9BAFD"/>
              </a:solidFill>
            </a:endParaRPr>
          </a:p>
          <a:p>
            <a:pPr algn="ctr"/>
            <a:r>
              <a:rPr lang="af-ZA" sz="1200" dirty="0">
                <a:solidFill>
                  <a:srgbClr val="D9BAFD"/>
                </a:solidFill>
                <a:ea typeface="Open Sans"/>
              </a:rPr>
              <a:t>Change the app to a darker colour theme</a:t>
            </a:r>
            <a:endParaRPr lang="en-US" dirty="0">
              <a:solidFill>
                <a:srgbClr val="D9BAFD"/>
              </a:solidFill>
            </a:endParaRPr>
          </a:p>
        </p:txBody>
      </p:sp>
      <p:sp>
        <p:nvSpPr>
          <p:cNvPr id="34" name="Google Shape;401;p28">
            <a:extLst>
              <a:ext uri="{FF2B5EF4-FFF2-40B4-BE49-F238E27FC236}">
                <a16:creationId xmlns:a16="http://schemas.microsoft.com/office/drawing/2014/main" id="{43E41DFA-B23F-4D88-9AE3-A97E3FA5C8D0}"/>
              </a:ext>
            </a:extLst>
          </p:cNvPr>
          <p:cNvSpPr txBox="1"/>
          <p:nvPr/>
        </p:nvSpPr>
        <p:spPr>
          <a:xfrm>
            <a:off x="9647322" y="982534"/>
            <a:ext cx="2495230" cy="954067"/>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5</a:t>
            </a:r>
            <a:endParaRPr lang="ko-KR" altLang="en-US" dirty="0">
              <a:solidFill>
                <a:srgbClr val="D9BAFD"/>
              </a:solidFill>
            </a:endParaRPr>
          </a:p>
          <a:p>
            <a:pPr algn="ctr"/>
            <a:r>
              <a:rPr lang="af-ZA" sz="1200" dirty="0">
                <a:solidFill>
                  <a:srgbClr val="D9BAFD"/>
                </a:solidFill>
                <a:ea typeface="Open Sans"/>
              </a:rPr>
              <a:t>Listen to one of the recorded sounds that the user made during sleeping</a:t>
            </a:r>
            <a:endParaRPr lang="en-US" dirty="0">
              <a:solidFill>
                <a:srgbClr val="D9BAFD"/>
              </a:solidFill>
            </a:endParaRPr>
          </a:p>
        </p:txBody>
      </p:sp>
      <p:pic>
        <p:nvPicPr>
          <p:cNvPr id="39" name="그림 39" descr="스크린샷이(가) 표시된 사진&#10;&#10;매우 높은 신뢰도로 생성된 설명">
            <a:extLst>
              <a:ext uri="{FF2B5EF4-FFF2-40B4-BE49-F238E27FC236}">
                <a16:creationId xmlns:a16="http://schemas.microsoft.com/office/drawing/2014/main" id="{7392DEF1-EB8B-4714-AD46-C9C2B5C8DD13}"/>
              </a:ext>
            </a:extLst>
          </p:cNvPr>
          <p:cNvPicPr>
            <a:picLocks noChangeAspect="1"/>
          </p:cNvPicPr>
          <p:nvPr/>
        </p:nvPicPr>
        <p:blipFill>
          <a:blip r:embed="rId2"/>
          <a:stretch>
            <a:fillRect/>
          </a:stretch>
        </p:blipFill>
        <p:spPr>
          <a:xfrm>
            <a:off x="261391" y="1936601"/>
            <a:ext cx="2001795" cy="4114800"/>
          </a:xfrm>
          <a:prstGeom prst="rect">
            <a:avLst/>
          </a:prstGeom>
          <a:ln>
            <a:solidFill>
              <a:schemeClr val="tx1"/>
            </a:solidFill>
          </a:ln>
        </p:spPr>
      </p:pic>
      <p:pic>
        <p:nvPicPr>
          <p:cNvPr id="41" name="그림 41" descr="스크린샷, 전화이(가) 표시된 사진&#10;&#10;매우 높은 신뢰도로 생성된 설명">
            <a:extLst>
              <a:ext uri="{FF2B5EF4-FFF2-40B4-BE49-F238E27FC236}">
                <a16:creationId xmlns:a16="http://schemas.microsoft.com/office/drawing/2014/main" id="{53E1B1F5-5445-4D40-A000-7C02EE7BE14E}"/>
              </a:ext>
            </a:extLst>
          </p:cNvPr>
          <p:cNvPicPr>
            <a:picLocks noChangeAspect="1"/>
          </p:cNvPicPr>
          <p:nvPr/>
        </p:nvPicPr>
        <p:blipFill>
          <a:blip r:embed="rId3"/>
          <a:stretch>
            <a:fillRect/>
          </a:stretch>
        </p:blipFill>
        <p:spPr>
          <a:xfrm>
            <a:off x="2634335" y="1936602"/>
            <a:ext cx="2001795" cy="4114800"/>
          </a:xfrm>
          <a:prstGeom prst="rect">
            <a:avLst/>
          </a:prstGeom>
          <a:ln>
            <a:solidFill>
              <a:schemeClr val="tx1"/>
            </a:solidFill>
          </a:ln>
        </p:spPr>
      </p:pic>
      <p:pic>
        <p:nvPicPr>
          <p:cNvPr id="43" name="그림 43" descr="스크린샷이(가) 표시된 사진&#10;&#10;매우 높은 신뢰도로 생성된 설명">
            <a:extLst>
              <a:ext uri="{FF2B5EF4-FFF2-40B4-BE49-F238E27FC236}">
                <a16:creationId xmlns:a16="http://schemas.microsoft.com/office/drawing/2014/main" id="{F20E7871-7AF4-4A55-9E63-45D872D12334}"/>
              </a:ext>
            </a:extLst>
          </p:cNvPr>
          <p:cNvPicPr>
            <a:picLocks noChangeAspect="1"/>
          </p:cNvPicPr>
          <p:nvPr/>
        </p:nvPicPr>
        <p:blipFill>
          <a:blip r:embed="rId4"/>
          <a:stretch>
            <a:fillRect/>
          </a:stretch>
        </p:blipFill>
        <p:spPr>
          <a:xfrm>
            <a:off x="5050677" y="1936601"/>
            <a:ext cx="2001795" cy="4114800"/>
          </a:xfrm>
          <a:prstGeom prst="rect">
            <a:avLst/>
          </a:prstGeom>
          <a:ln>
            <a:solidFill>
              <a:schemeClr val="tx1"/>
            </a:solidFill>
          </a:ln>
        </p:spPr>
      </p:pic>
      <p:pic>
        <p:nvPicPr>
          <p:cNvPr id="45" name="그림 45" descr="전자기기, 스크린샷, 검은색, 버스이(가) 표시된 사진&#10;&#10;매우 높은 신뢰도로 생성된 설명">
            <a:extLst>
              <a:ext uri="{FF2B5EF4-FFF2-40B4-BE49-F238E27FC236}">
                <a16:creationId xmlns:a16="http://schemas.microsoft.com/office/drawing/2014/main" id="{E72AE78C-4363-4C8F-9792-E6E32A792877}"/>
              </a:ext>
            </a:extLst>
          </p:cNvPr>
          <p:cNvPicPr>
            <a:picLocks noChangeAspect="1"/>
          </p:cNvPicPr>
          <p:nvPr/>
        </p:nvPicPr>
        <p:blipFill>
          <a:blip r:embed="rId5"/>
          <a:stretch>
            <a:fillRect/>
          </a:stretch>
        </p:blipFill>
        <p:spPr>
          <a:xfrm>
            <a:off x="7467018" y="1936601"/>
            <a:ext cx="2001795" cy="4114800"/>
          </a:xfrm>
          <a:prstGeom prst="rect">
            <a:avLst/>
          </a:prstGeom>
          <a:ln>
            <a:solidFill>
              <a:schemeClr val="tx1"/>
            </a:solidFill>
          </a:ln>
        </p:spPr>
      </p:pic>
      <p:pic>
        <p:nvPicPr>
          <p:cNvPr id="47" name="그림 47" descr="스크린샷이(가) 표시된 사진&#10;&#10;매우 높은 신뢰도로 생성된 설명">
            <a:extLst>
              <a:ext uri="{FF2B5EF4-FFF2-40B4-BE49-F238E27FC236}">
                <a16:creationId xmlns:a16="http://schemas.microsoft.com/office/drawing/2014/main" id="{4A7C3F83-8CA3-4AF6-AD43-67FDA211DF14}"/>
              </a:ext>
            </a:extLst>
          </p:cNvPr>
          <p:cNvPicPr>
            <a:picLocks noChangeAspect="1"/>
          </p:cNvPicPr>
          <p:nvPr/>
        </p:nvPicPr>
        <p:blipFill>
          <a:blip r:embed="rId6"/>
          <a:stretch>
            <a:fillRect/>
          </a:stretch>
        </p:blipFill>
        <p:spPr>
          <a:xfrm>
            <a:off x="9883360" y="1936601"/>
            <a:ext cx="2001795" cy="4114800"/>
          </a:xfrm>
          <a:prstGeom prst="rect">
            <a:avLst/>
          </a:prstGeom>
          <a:ln>
            <a:solidFill>
              <a:schemeClr val="tx1"/>
            </a:solidFill>
          </a:ln>
        </p:spPr>
      </p:pic>
      <p:sp>
        <p:nvSpPr>
          <p:cNvPr id="12" name="TextBox 11">
            <a:extLst>
              <a:ext uri="{FF2B5EF4-FFF2-40B4-BE49-F238E27FC236}">
                <a16:creationId xmlns:a16="http://schemas.microsoft.com/office/drawing/2014/main" id="{CA706520-41A0-437A-8090-CBAE7DE24EAB}"/>
              </a:ext>
            </a:extLst>
          </p:cNvPr>
          <p:cNvSpPr txBox="1"/>
          <p:nvPr/>
        </p:nvSpPr>
        <p:spPr>
          <a:xfrm>
            <a:off x="11643459" y="6390057"/>
            <a:ext cx="428322" cy="369332"/>
          </a:xfrm>
          <a:prstGeom prst="rect">
            <a:avLst/>
          </a:prstGeom>
          <a:noFill/>
        </p:spPr>
        <p:txBody>
          <a:bodyPr wrap="none" rtlCol="0">
            <a:spAutoFit/>
          </a:bodyPr>
          <a:lstStyle/>
          <a:p>
            <a:r>
              <a:rPr lang="en-US" dirty="0"/>
              <a:t>38</a:t>
            </a:r>
          </a:p>
        </p:txBody>
      </p:sp>
    </p:spTree>
    <p:extLst>
      <p:ext uri="{BB962C8B-B14F-4D97-AF65-F5344CB8AC3E}">
        <p14:creationId xmlns:p14="http://schemas.microsoft.com/office/powerpoint/2010/main" val="713669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50"/>
                                        <p:tgtEl>
                                          <p:spTgt spid="28">
                                            <p:txEl>
                                              <p:pRg st="0" end="0"/>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50"/>
                                        <p:tgtEl>
                                          <p:spTgt spid="28">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animEffect transition="in" filter="fade">
                                      <p:cBhvr>
                                        <p:cTn id="23" dur="250"/>
                                        <p:tgtEl>
                                          <p:spTgt spid="28">
                                            <p:txEl>
                                              <p:pRg st="2" end="2"/>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fade">
                                      <p:cBhvr>
                                        <p:cTn id="27" dur="250"/>
                                        <p:tgtEl>
                                          <p:spTgt spid="30">
                                            <p:txEl>
                                              <p:pRg st="0" end="0"/>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0">
                                            <p:txEl>
                                              <p:pRg st="1" end="1"/>
                                            </p:txEl>
                                          </p:spTgt>
                                        </p:tgtEl>
                                        <p:attrNameLst>
                                          <p:attrName>style.visibility</p:attrName>
                                        </p:attrNameLst>
                                      </p:cBhvr>
                                      <p:to>
                                        <p:strVal val="visible"/>
                                      </p:to>
                                    </p:set>
                                    <p:animEffect transition="in" filter="fade">
                                      <p:cBhvr>
                                        <p:cTn id="31" dur="250"/>
                                        <p:tgtEl>
                                          <p:spTgt spid="30">
                                            <p:txEl>
                                              <p:pRg st="1" end="1"/>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Effect transition="in" filter="fade">
                                      <p:cBhvr>
                                        <p:cTn id="35" dur="250"/>
                                        <p:tgtEl>
                                          <p:spTgt spid="32">
                                            <p:txEl>
                                              <p:pRg st="0" end="0"/>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2">
                                            <p:txEl>
                                              <p:pRg st="1" end="1"/>
                                            </p:txEl>
                                          </p:spTgt>
                                        </p:tgtEl>
                                        <p:attrNameLst>
                                          <p:attrName>style.visibility</p:attrName>
                                        </p:attrNameLst>
                                      </p:cBhvr>
                                      <p:to>
                                        <p:strVal val="visible"/>
                                      </p:to>
                                    </p:set>
                                    <p:animEffect transition="in" filter="fade">
                                      <p:cBhvr>
                                        <p:cTn id="39" dur="250"/>
                                        <p:tgtEl>
                                          <p:spTgt spid="32">
                                            <p:txEl>
                                              <p:pRg st="1" end="1"/>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animEffect transition="in" filter="fade">
                                      <p:cBhvr>
                                        <p:cTn id="43" dur="250"/>
                                        <p:tgtEl>
                                          <p:spTgt spid="34">
                                            <p:txEl>
                                              <p:pRg st="0" end="0"/>
                                            </p:txEl>
                                          </p:spTgt>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animEffect transition="in" filter="fade">
                                      <p:cBhvr>
                                        <p:cTn id="47" dur="25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87E283-7C7F-412F-B8F4-A96C0A43CE4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5" t="-1009" r="23218" b="1009"/>
          <a:stretch/>
        </p:blipFill>
        <p:spPr bwMode="auto">
          <a:xfrm>
            <a:off x="2148593" y="2486930"/>
            <a:ext cx="1508216" cy="151236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21DBEDDF-C47B-4BA4-9DF3-8C3955DF82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23" r="2949"/>
          <a:stretch/>
        </p:blipFill>
        <p:spPr>
          <a:xfrm>
            <a:off x="4292742" y="2486930"/>
            <a:ext cx="1513120" cy="1512360"/>
          </a:xfrm>
          <a:prstGeom prst="rect">
            <a:avLst/>
          </a:prstGeom>
        </p:spPr>
      </p:pic>
      <p:sp>
        <p:nvSpPr>
          <p:cNvPr id="5" name="Title 1"/>
          <p:cNvSpPr txBox="1"/>
          <p:nvPr/>
        </p:nvSpPr>
        <p:spPr>
          <a:xfrm>
            <a:off x="690436" y="724479"/>
            <a:ext cx="3875166"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Leading Sleep Tracking Products</a:t>
            </a:r>
          </a:p>
        </p:txBody>
      </p:sp>
      <p:sp>
        <p:nvSpPr>
          <p:cNvPr id="6" name="Rectangle 8"/>
          <p:cNvSpPr/>
          <p:nvPr/>
        </p:nvSpPr>
        <p:spPr>
          <a:xfrm>
            <a:off x="2294255" y="2589864"/>
            <a:ext cx="1200498" cy="1306492"/>
          </a:xfrm>
          <a:prstGeom prst="rect">
            <a:avLst/>
          </a:prstGeom>
          <a:noFill/>
          <a:ln w="381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dirty="0"/>
              <a:t> </a:t>
            </a:r>
          </a:p>
        </p:txBody>
      </p:sp>
      <p:sp>
        <p:nvSpPr>
          <p:cNvPr id="7" name="Rectangle 9"/>
          <p:cNvSpPr/>
          <p:nvPr/>
        </p:nvSpPr>
        <p:spPr>
          <a:xfrm>
            <a:off x="2148593" y="4213841"/>
            <a:ext cx="1512226" cy="398576"/>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9728" rIns="91440" bIns="45720" numCol="1" spcCol="0" rtlCol="0" fromWordArt="0" anchor="t" anchorCtr="0" forceAA="0" compatLnSpc="1">
            <a:noAutofit/>
          </a:bodyPr>
          <a:lstStyle/>
          <a:p>
            <a:pPr algn="ctr">
              <a:lnSpc>
                <a:spcPct val="120000"/>
              </a:lnSpc>
            </a:pPr>
            <a:r>
              <a:rPr lang="en-US" sz="1000" b="1" spc="300" dirty="0">
                <a:solidFill>
                  <a:srgbClr val="CC99FF"/>
                </a:solidFill>
                <a:latin typeface="Titillium Bd" charset="0"/>
                <a:ea typeface="Titillium Bd" charset="0"/>
                <a:cs typeface="Titillium Bd" charset="0"/>
              </a:rPr>
              <a:t>SMARTWATCH</a:t>
            </a:r>
          </a:p>
          <a:p>
            <a:pPr algn="ctr">
              <a:lnSpc>
                <a:spcPct val="120000"/>
              </a:lnSpc>
            </a:pPr>
            <a:endParaRPr lang="en-US" sz="1000" i="1" dirty="0">
              <a:solidFill>
                <a:schemeClr val="tx1">
                  <a:lumMod val="50000"/>
                  <a:lumOff val="50000"/>
                </a:schemeClr>
              </a:solidFill>
              <a:latin typeface="Titillium" charset="0"/>
              <a:ea typeface="Titillium" charset="0"/>
              <a:cs typeface="Titillium" charset="0"/>
            </a:endParaRPr>
          </a:p>
        </p:txBody>
      </p:sp>
      <p:sp>
        <p:nvSpPr>
          <p:cNvPr id="10" name="Rectangle 13"/>
          <p:cNvSpPr/>
          <p:nvPr/>
        </p:nvSpPr>
        <p:spPr>
          <a:xfrm>
            <a:off x="4442755" y="2581209"/>
            <a:ext cx="1200499" cy="1310741"/>
          </a:xfrm>
          <a:prstGeom prst="rect">
            <a:avLst/>
          </a:prstGeom>
          <a:noFill/>
          <a:ln w="381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Rectangle 14"/>
          <p:cNvSpPr/>
          <p:nvPr/>
        </p:nvSpPr>
        <p:spPr>
          <a:xfrm>
            <a:off x="4292742" y="4215007"/>
            <a:ext cx="1512226" cy="398575"/>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9728" rIns="91440" bIns="45720" numCol="1" spcCol="0" rtlCol="0" fromWordArt="0" anchor="t" anchorCtr="0" forceAA="0" compatLnSpc="1">
            <a:noAutofit/>
          </a:bodyPr>
          <a:lstStyle/>
          <a:p>
            <a:pPr algn="ctr">
              <a:lnSpc>
                <a:spcPct val="120000"/>
              </a:lnSpc>
            </a:pPr>
            <a:r>
              <a:rPr lang="en-US" sz="1000" b="1" spc="300" dirty="0">
                <a:solidFill>
                  <a:srgbClr val="CC99FF"/>
                </a:solidFill>
                <a:latin typeface="Titillium Bd" charset="0"/>
                <a:ea typeface="Titillium" charset="0"/>
                <a:cs typeface="Titillium" charset="0"/>
              </a:rPr>
              <a:t>SMARTPHONE</a:t>
            </a:r>
            <a:endParaRPr lang="en-US" sz="1000" i="1" dirty="0">
              <a:solidFill>
                <a:srgbClr val="CC99FF"/>
              </a:solidFill>
              <a:latin typeface="Titillium" charset="0"/>
              <a:ea typeface="Titillium" charset="0"/>
              <a:cs typeface="Titillium" charset="0"/>
            </a:endParaRPr>
          </a:p>
        </p:txBody>
      </p:sp>
      <p:pic>
        <p:nvPicPr>
          <p:cNvPr id="31" name="Picture 4" descr="“Neuroon”的图片搜索结果">
            <a:extLst>
              <a:ext uri="{FF2B5EF4-FFF2-40B4-BE49-F238E27FC236}">
                <a16:creationId xmlns:a16="http://schemas.microsoft.com/office/drawing/2014/main" id="{5D16DC62-1A74-4F97-9FB4-046A08180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33" t="-608" r="-53333" b="608"/>
          <a:stretch/>
        </p:blipFill>
        <p:spPr bwMode="auto">
          <a:xfrm>
            <a:off x="8619169" y="2486930"/>
            <a:ext cx="3315475" cy="15075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itbit Ultra Wireless Activity Plus Sleep Tracker”的图片搜索结果">
            <a:extLst>
              <a:ext uri="{FF2B5EF4-FFF2-40B4-BE49-F238E27FC236}">
                <a16:creationId xmlns:a16="http://schemas.microsoft.com/office/drawing/2014/main" id="{3E62A742-EC50-43DA-8177-B031D6E0E5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795" y="2486930"/>
            <a:ext cx="1541441" cy="150756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8">
            <a:extLst>
              <a:ext uri="{FF2B5EF4-FFF2-40B4-BE49-F238E27FC236}">
                <a16:creationId xmlns:a16="http://schemas.microsoft.com/office/drawing/2014/main" id="{1DAC1A53-86CB-46A5-8817-9E50B6E2FFAD}"/>
              </a:ext>
            </a:extLst>
          </p:cNvPr>
          <p:cNvSpPr/>
          <p:nvPr/>
        </p:nvSpPr>
        <p:spPr>
          <a:xfrm>
            <a:off x="6617544" y="2589864"/>
            <a:ext cx="1200499" cy="1306583"/>
          </a:xfrm>
          <a:prstGeom prst="rect">
            <a:avLst/>
          </a:prstGeom>
          <a:noFill/>
          <a:ln w="381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Rectangle 9">
            <a:extLst>
              <a:ext uri="{FF2B5EF4-FFF2-40B4-BE49-F238E27FC236}">
                <a16:creationId xmlns:a16="http://schemas.microsoft.com/office/drawing/2014/main" id="{70509763-1DF2-44F9-88FE-2350BF55CBF6}"/>
              </a:ext>
            </a:extLst>
          </p:cNvPr>
          <p:cNvSpPr/>
          <p:nvPr/>
        </p:nvSpPr>
        <p:spPr>
          <a:xfrm>
            <a:off x="6436891" y="4214950"/>
            <a:ext cx="1546345" cy="794934"/>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9728" rIns="91440" bIns="45720" numCol="1" spcCol="0" rtlCol="0" fromWordArt="0" anchor="t" anchorCtr="0" forceAA="0" compatLnSpc="1">
            <a:noAutofit/>
          </a:bodyPr>
          <a:lstStyle/>
          <a:p>
            <a:pPr algn="ctr">
              <a:lnSpc>
                <a:spcPct val="120000"/>
              </a:lnSpc>
            </a:pPr>
            <a:r>
              <a:rPr lang="en-US" sz="1000" b="1" spc="300" dirty="0">
                <a:solidFill>
                  <a:srgbClr val="CC99FF"/>
                </a:solidFill>
                <a:latin typeface="Titillium Bd" charset="0"/>
                <a:ea typeface="Titillium Bd" charset="0"/>
                <a:cs typeface="Titillium Bd" charset="0"/>
              </a:rPr>
              <a:t>WIRELESS ACTIVITY TRACKER</a:t>
            </a:r>
            <a:endParaRPr lang="en-US" sz="1000" i="1" dirty="0">
              <a:solidFill>
                <a:srgbClr val="CC99FF"/>
              </a:solidFill>
              <a:latin typeface="Titillium" charset="0"/>
              <a:ea typeface="Titillium" charset="0"/>
              <a:cs typeface="Titillium" charset="0"/>
            </a:endParaRPr>
          </a:p>
        </p:txBody>
      </p:sp>
      <p:sp>
        <p:nvSpPr>
          <p:cNvPr id="28" name="Rectangle 13">
            <a:extLst>
              <a:ext uri="{FF2B5EF4-FFF2-40B4-BE49-F238E27FC236}">
                <a16:creationId xmlns:a16="http://schemas.microsoft.com/office/drawing/2014/main" id="{9790EDEF-3303-4CE1-BD21-C9DF7AD66EEB}"/>
              </a:ext>
            </a:extLst>
          </p:cNvPr>
          <p:cNvSpPr/>
          <p:nvPr/>
        </p:nvSpPr>
        <p:spPr>
          <a:xfrm>
            <a:off x="8781624" y="2589864"/>
            <a:ext cx="1200499" cy="1302087"/>
          </a:xfrm>
          <a:prstGeom prst="rect">
            <a:avLst/>
          </a:prstGeom>
          <a:noFill/>
          <a:ln w="381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9" name="Rectangle 14">
            <a:extLst>
              <a:ext uri="{FF2B5EF4-FFF2-40B4-BE49-F238E27FC236}">
                <a16:creationId xmlns:a16="http://schemas.microsoft.com/office/drawing/2014/main" id="{269F7AE1-53B7-41FC-984A-94F70E4A7724}"/>
              </a:ext>
            </a:extLst>
          </p:cNvPr>
          <p:cNvSpPr/>
          <p:nvPr/>
        </p:nvSpPr>
        <p:spPr>
          <a:xfrm>
            <a:off x="8615159" y="4213843"/>
            <a:ext cx="1546345" cy="398574"/>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9728" rIns="91440" bIns="45720" numCol="1" spcCol="0" rtlCol="0" fromWordArt="0" anchor="t" anchorCtr="0" forceAA="0" compatLnSpc="1">
            <a:noAutofit/>
          </a:bodyPr>
          <a:lstStyle/>
          <a:p>
            <a:pPr algn="ctr">
              <a:lnSpc>
                <a:spcPct val="120000"/>
              </a:lnSpc>
            </a:pPr>
            <a:r>
              <a:rPr lang="en-US" sz="1000" b="1" spc="300" dirty="0">
                <a:solidFill>
                  <a:srgbClr val="CC99FF"/>
                </a:solidFill>
                <a:latin typeface="Titillium Bd" charset="0"/>
                <a:ea typeface="Titillium" charset="0"/>
                <a:cs typeface="Titillium" charset="0"/>
              </a:rPr>
              <a:t>SLEEP MASK</a:t>
            </a:r>
            <a:endParaRPr lang="en-US" sz="1000" i="1" dirty="0">
              <a:solidFill>
                <a:srgbClr val="CC99FF"/>
              </a:solidFill>
              <a:latin typeface="Titillium" charset="0"/>
              <a:ea typeface="Titillium" charset="0"/>
              <a:cs typeface="Titillium" charset="0"/>
            </a:endParaRPr>
          </a:p>
        </p:txBody>
      </p:sp>
      <p:sp>
        <p:nvSpPr>
          <p:cNvPr id="2" name="矩形 1">
            <a:extLst>
              <a:ext uri="{FF2B5EF4-FFF2-40B4-BE49-F238E27FC236}">
                <a16:creationId xmlns:a16="http://schemas.microsoft.com/office/drawing/2014/main" id="{39EA6F29-5633-4881-A31A-727DCB032FB9}"/>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7B984CB6-DE5D-44CB-8A81-2693904AC269}"/>
              </a:ext>
            </a:extLst>
          </p:cNvPr>
          <p:cNvSpPr txBox="1"/>
          <p:nvPr/>
        </p:nvSpPr>
        <p:spPr>
          <a:xfrm>
            <a:off x="11643459" y="6390057"/>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2871785646"/>
      </p:ext>
    </p:extLst>
  </p:cSld>
  <p:clrMapOvr>
    <a:masterClrMapping/>
  </p:clrMapOvr>
  <mc:AlternateContent xmlns:mc="http://schemas.openxmlformats.org/markup-compatibility/2006" xmlns:p14="http://schemas.microsoft.com/office/powerpoint/2010/main">
    <mc:Choice Requires="p14">
      <p:transition spd="slow" p14:dur="2000" advTm="5948"/>
    </mc:Choice>
    <mc:Fallback xmlns="">
      <p:transition spd="slow" advTm="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26"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401;p28">
            <a:extLst>
              <a:ext uri="{FF2B5EF4-FFF2-40B4-BE49-F238E27FC236}">
                <a16:creationId xmlns:a16="http://schemas.microsoft.com/office/drawing/2014/main" id="{6FA120C8-DD1A-41DE-BBA3-1A20DE4117C9}"/>
              </a:ext>
            </a:extLst>
          </p:cNvPr>
          <p:cNvSpPr txBox="1"/>
          <p:nvPr/>
        </p:nvSpPr>
        <p:spPr>
          <a:xfrm>
            <a:off x="2413644" y="1060784"/>
            <a:ext cx="2495230" cy="769401"/>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7</a:t>
            </a:r>
          </a:p>
          <a:p>
            <a:pPr algn="ctr"/>
            <a:r>
              <a:rPr lang="en-US" sz="1200" dirty="0">
                <a:solidFill>
                  <a:srgbClr val="D9BAFD"/>
                </a:solidFill>
                <a:ea typeface="Open Sans"/>
              </a:rPr>
              <a:t>Set the sleep noise recording volume to max</a:t>
            </a:r>
            <a:endParaRPr lang="en-US" dirty="0">
              <a:solidFill>
                <a:srgbClr val="D9BAFD"/>
              </a:solidFill>
            </a:endParaRPr>
          </a:p>
        </p:txBody>
      </p:sp>
      <p:sp>
        <p:nvSpPr>
          <p:cNvPr id="28" name="Google Shape;401;p28">
            <a:extLst>
              <a:ext uri="{FF2B5EF4-FFF2-40B4-BE49-F238E27FC236}">
                <a16:creationId xmlns:a16="http://schemas.microsoft.com/office/drawing/2014/main" id="{7D19221F-819D-4B4F-8E42-3557056B7584}"/>
              </a:ext>
            </a:extLst>
          </p:cNvPr>
          <p:cNvSpPr txBox="1"/>
          <p:nvPr/>
        </p:nvSpPr>
        <p:spPr>
          <a:xfrm>
            <a:off x="4838699" y="1060784"/>
            <a:ext cx="2495230" cy="769401"/>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8</a:t>
            </a:r>
          </a:p>
          <a:p>
            <a:pPr algn="ctr"/>
            <a:r>
              <a:rPr lang="af-ZA" sz="1200" dirty="0">
                <a:solidFill>
                  <a:srgbClr val="D9BAFD"/>
                </a:solidFill>
                <a:ea typeface="Open Sans"/>
              </a:rPr>
              <a:t>Set a notification that tells the user 15 mins before bedtime</a:t>
            </a:r>
            <a:endParaRPr lang="en-US" dirty="0">
              <a:solidFill>
                <a:srgbClr val="D9BAFD"/>
              </a:solidFill>
            </a:endParaRPr>
          </a:p>
        </p:txBody>
      </p:sp>
      <p:sp>
        <p:nvSpPr>
          <p:cNvPr id="30" name="Google Shape;401;p28">
            <a:extLst>
              <a:ext uri="{FF2B5EF4-FFF2-40B4-BE49-F238E27FC236}">
                <a16:creationId xmlns:a16="http://schemas.microsoft.com/office/drawing/2014/main" id="{D6CE1AB2-9DAE-4F7D-B222-2DFDCA4532F5}"/>
              </a:ext>
            </a:extLst>
          </p:cNvPr>
          <p:cNvSpPr txBox="1"/>
          <p:nvPr/>
        </p:nvSpPr>
        <p:spPr>
          <a:xfrm>
            <a:off x="7325226" y="1060784"/>
            <a:ext cx="2495230" cy="954067"/>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9</a:t>
            </a:r>
            <a:endParaRPr lang="ko-KR" altLang="en-US" dirty="0">
              <a:solidFill>
                <a:srgbClr val="D9BAFD"/>
              </a:solidFill>
            </a:endParaRPr>
          </a:p>
          <a:p>
            <a:pPr algn="ctr"/>
            <a:r>
              <a:rPr lang="af-ZA" sz="1200" dirty="0">
                <a:solidFill>
                  <a:srgbClr val="D9BAFD"/>
                </a:solidFill>
                <a:ea typeface="Open Sans"/>
              </a:rPr>
              <a:t>Find out which day the user snored and which day the user had a bad dream</a:t>
            </a:r>
            <a:endParaRPr lang="en-US" dirty="0">
              <a:solidFill>
                <a:srgbClr val="D9BAFD"/>
              </a:solidFill>
            </a:endParaRPr>
          </a:p>
        </p:txBody>
      </p:sp>
      <p:sp>
        <p:nvSpPr>
          <p:cNvPr id="32" name="Google Shape;401;p28">
            <a:extLst>
              <a:ext uri="{FF2B5EF4-FFF2-40B4-BE49-F238E27FC236}">
                <a16:creationId xmlns:a16="http://schemas.microsoft.com/office/drawing/2014/main" id="{33F0297C-ED3C-451C-AEB3-75E3C64A83DD}"/>
              </a:ext>
            </a:extLst>
          </p:cNvPr>
          <p:cNvSpPr txBox="1"/>
          <p:nvPr/>
        </p:nvSpPr>
        <p:spPr>
          <a:xfrm>
            <a:off x="9783679" y="1062789"/>
            <a:ext cx="2495230" cy="769401"/>
          </a:xfrm>
          <a:prstGeom prst="rect">
            <a:avLst/>
          </a:prstGeom>
          <a:noFill/>
          <a:ln>
            <a:noFill/>
          </a:ln>
        </p:spPr>
        <p:txBody>
          <a:bodyPr spcFirstLastPara="1" wrap="square" lIns="91425" tIns="45700" rIns="91425" bIns="45700" anchor="t" anchorCtr="0">
            <a:spAutoFit/>
          </a:bodyPr>
          <a:lstStyle/>
          <a:p>
            <a:pPr algn="ctr"/>
            <a:r>
              <a:rPr lang="en-US" sz="2000" b="1" dirty="0">
                <a:solidFill>
                  <a:srgbClr val="D9BAFD"/>
                </a:solidFill>
                <a:latin typeface="Open Sans"/>
                <a:ea typeface="Open Sans"/>
                <a:cs typeface="Open Sans"/>
                <a:sym typeface="Open Sans"/>
              </a:rPr>
              <a:t>Task 10</a:t>
            </a:r>
          </a:p>
          <a:p>
            <a:pPr algn="ctr"/>
            <a:r>
              <a:rPr lang="af-ZA" sz="1200" dirty="0">
                <a:solidFill>
                  <a:srgbClr val="D9BAFD"/>
                </a:solidFill>
                <a:ea typeface="Open Sans"/>
              </a:rPr>
              <a:t>Find out how much deep sleep the user got on Monday, Nov. </a:t>
            </a:r>
            <a:r>
              <a:rPr lang="af-ZA" sz="1200" dirty="0">
                <a:ea typeface="Open Sans"/>
              </a:rPr>
              <a:t>25th</a:t>
            </a:r>
            <a:endParaRPr lang="en-US" dirty="0"/>
          </a:p>
        </p:txBody>
      </p:sp>
      <p:sp>
        <p:nvSpPr>
          <p:cNvPr id="10" name="Google Shape;401;p28">
            <a:extLst>
              <a:ext uri="{FF2B5EF4-FFF2-40B4-BE49-F238E27FC236}">
                <a16:creationId xmlns:a16="http://schemas.microsoft.com/office/drawing/2014/main" id="{CF0A625D-28E0-4AF0-9C94-478A8820D06A}"/>
              </a:ext>
            </a:extLst>
          </p:cNvPr>
          <p:cNvSpPr txBox="1"/>
          <p:nvPr/>
        </p:nvSpPr>
        <p:spPr>
          <a:xfrm>
            <a:off x="0" y="1060784"/>
            <a:ext cx="2495230" cy="95406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D9BAFD"/>
                </a:solidFill>
                <a:latin typeface="Open Sans"/>
                <a:ea typeface="Open Sans"/>
                <a:cs typeface="Open Sans"/>
                <a:sym typeface="Open Sans"/>
              </a:rPr>
              <a:t>Task 6</a:t>
            </a:r>
          </a:p>
          <a:p>
            <a:pPr algn="ctr"/>
            <a:r>
              <a:rPr lang="af-ZA" sz="1200" dirty="0">
                <a:solidFill>
                  <a:srgbClr val="D9BAFD"/>
                </a:solidFill>
                <a:ea typeface="Open Sans"/>
              </a:rPr>
              <a:t>Add an alarm named 'School' that goes off every Tues and Thurs at 8 AM</a:t>
            </a:r>
            <a:endParaRPr lang="en-US" dirty="0">
              <a:solidFill>
                <a:srgbClr val="D9BAFD"/>
              </a:solidFill>
            </a:endParaRPr>
          </a:p>
        </p:txBody>
      </p:sp>
      <p:pic>
        <p:nvPicPr>
          <p:cNvPr id="4" name="그림 4" descr="시계이(가) 표시된 사진&#10;&#10;매우 높은 신뢰도로 생성된 설명">
            <a:extLst>
              <a:ext uri="{FF2B5EF4-FFF2-40B4-BE49-F238E27FC236}">
                <a16:creationId xmlns:a16="http://schemas.microsoft.com/office/drawing/2014/main" id="{AE1D02D0-2C31-4A88-829F-7BF7BC6EC137}"/>
              </a:ext>
            </a:extLst>
          </p:cNvPr>
          <p:cNvPicPr>
            <a:picLocks noChangeAspect="1"/>
          </p:cNvPicPr>
          <p:nvPr/>
        </p:nvPicPr>
        <p:blipFill>
          <a:blip r:embed="rId2"/>
          <a:stretch>
            <a:fillRect/>
          </a:stretch>
        </p:blipFill>
        <p:spPr>
          <a:xfrm>
            <a:off x="244060" y="2027845"/>
            <a:ext cx="2001795" cy="4114800"/>
          </a:xfrm>
          <a:prstGeom prst="rect">
            <a:avLst/>
          </a:prstGeom>
          <a:ln>
            <a:solidFill>
              <a:schemeClr val="tx1"/>
            </a:solidFill>
          </a:ln>
        </p:spPr>
      </p:pic>
      <p:pic>
        <p:nvPicPr>
          <p:cNvPr id="6" name="그림 6" descr="스크린샷이(가) 표시된 사진&#10;&#10;매우 높은 신뢰도로 생성된 설명">
            <a:extLst>
              <a:ext uri="{FF2B5EF4-FFF2-40B4-BE49-F238E27FC236}">
                <a16:creationId xmlns:a16="http://schemas.microsoft.com/office/drawing/2014/main" id="{BC3FD1CF-CDF8-45C0-856F-E74D0AA5E731}"/>
              </a:ext>
            </a:extLst>
          </p:cNvPr>
          <p:cNvPicPr>
            <a:picLocks noChangeAspect="1"/>
          </p:cNvPicPr>
          <p:nvPr/>
        </p:nvPicPr>
        <p:blipFill>
          <a:blip r:embed="rId3"/>
          <a:stretch>
            <a:fillRect/>
          </a:stretch>
        </p:blipFill>
        <p:spPr>
          <a:xfrm>
            <a:off x="2661715" y="2027845"/>
            <a:ext cx="2001795" cy="4114800"/>
          </a:xfrm>
          <a:prstGeom prst="rect">
            <a:avLst/>
          </a:prstGeom>
          <a:ln>
            <a:solidFill>
              <a:schemeClr val="tx1"/>
            </a:solidFill>
          </a:ln>
        </p:spPr>
      </p:pic>
      <p:pic>
        <p:nvPicPr>
          <p:cNvPr id="9" name="그림 10" descr="텍스트, 스크린샷이(가) 표시된 사진&#10;&#10;매우 높은 신뢰도로 생성된 설명">
            <a:extLst>
              <a:ext uri="{FF2B5EF4-FFF2-40B4-BE49-F238E27FC236}">
                <a16:creationId xmlns:a16="http://schemas.microsoft.com/office/drawing/2014/main" id="{9AE9779C-B9E0-4C34-B4BE-847946FF4352}"/>
              </a:ext>
            </a:extLst>
          </p:cNvPr>
          <p:cNvPicPr>
            <a:picLocks noChangeAspect="1"/>
          </p:cNvPicPr>
          <p:nvPr/>
        </p:nvPicPr>
        <p:blipFill>
          <a:blip r:embed="rId4"/>
          <a:stretch>
            <a:fillRect/>
          </a:stretch>
        </p:blipFill>
        <p:spPr>
          <a:xfrm>
            <a:off x="5096797" y="2027845"/>
            <a:ext cx="2001795" cy="4114800"/>
          </a:xfrm>
          <a:prstGeom prst="rect">
            <a:avLst/>
          </a:prstGeom>
          <a:ln>
            <a:solidFill>
              <a:schemeClr val="tx1"/>
            </a:solidFill>
          </a:ln>
        </p:spPr>
      </p:pic>
      <p:pic>
        <p:nvPicPr>
          <p:cNvPr id="12" name="그림 12" descr="스크린샷이(가) 표시된 사진&#10;&#10;매우 높은 신뢰도로 생성된 설명">
            <a:extLst>
              <a:ext uri="{FF2B5EF4-FFF2-40B4-BE49-F238E27FC236}">
                <a16:creationId xmlns:a16="http://schemas.microsoft.com/office/drawing/2014/main" id="{7A741BC9-6228-49BA-BDF9-DA2C2A51B1BC}"/>
              </a:ext>
            </a:extLst>
          </p:cNvPr>
          <p:cNvPicPr>
            <a:picLocks noChangeAspect="1"/>
          </p:cNvPicPr>
          <p:nvPr/>
        </p:nvPicPr>
        <p:blipFill>
          <a:blip r:embed="rId5"/>
          <a:stretch>
            <a:fillRect/>
          </a:stretch>
        </p:blipFill>
        <p:spPr>
          <a:xfrm>
            <a:off x="7593349" y="2011803"/>
            <a:ext cx="2001795" cy="4114800"/>
          </a:xfrm>
          <a:prstGeom prst="rect">
            <a:avLst/>
          </a:prstGeom>
          <a:ln>
            <a:solidFill>
              <a:schemeClr val="tx1"/>
            </a:solidFill>
          </a:ln>
        </p:spPr>
      </p:pic>
      <p:pic>
        <p:nvPicPr>
          <p:cNvPr id="14" name="그림 14">
            <a:extLst>
              <a:ext uri="{FF2B5EF4-FFF2-40B4-BE49-F238E27FC236}">
                <a16:creationId xmlns:a16="http://schemas.microsoft.com/office/drawing/2014/main" id="{3057378A-A1E7-4812-B814-7EE0E41690D0}"/>
              </a:ext>
            </a:extLst>
          </p:cNvPr>
          <p:cNvPicPr>
            <a:picLocks noChangeAspect="1"/>
          </p:cNvPicPr>
          <p:nvPr/>
        </p:nvPicPr>
        <p:blipFill>
          <a:blip r:embed="rId6"/>
          <a:stretch>
            <a:fillRect/>
          </a:stretch>
        </p:blipFill>
        <p:spPr>
          <a:xfrm>
            <a:off x="10019717" y="2011803"/>
            <a:ext cx="2001795" cy="4114800"/>
          </a:xfrm>
          <a:prstGeom prst="rect">
            <a:avLst/>
          </a:prstGeom>
          <a:ln>
            <a:solidFill>
              <a:schemeClr val="tx1"/>
            </a:solidFill>
          </a:ln>
        </p:spPr>
      </p:pic>
      <p:sp>
        <p:nvSpPr>
          <p:cNvPr id="13" name="TextBox 12">
            <a:extLst>
              <a:ext uri="{FF2B5EF4-FFF2-40B4-BE49-F238E27FC236}">
                <a16:creationId xmlns:a16="http://schemas.microsoft.com/office/drawing/2014/main" id="{1E62AABD-34B4-484F-ACA1-4E5E982280BF}"/>
              </a:ext>
            </a:extLst>
          </p:cNvPr>
          <p:cNvSpPr txBox="1"/>
          <p:nvPr/>
        </p:nvSpPr>
        <p:spPr>
          <a:xfrm>
            <a:off x="11643459" y="6390057"/>
            <a:ext cx="428322" cy="369332"/>
          </a:xfrm>
          <a:prstGeom prst="rect">
            <a:avLst/>
          </a:prstGeom>
          <a:noFill/>
        </p:spPr>
        <p:txBody>
          <a:bodyPr wrap="none" rtlCol="0">
            <a:spAutoFit/>
          </a:bodyPr>
          <a:lstStyle/>
          <a:p>
            <a:r>
              <a:rPr lang="en-US" dirty="0"/>
              <a:t>39</a:t>
            </a:r>
          </a:p>
        </p:txBody>
      </p:sp>
    </p:spTree>
    <p:extLst>
      <p:ext uri="{BB962C8B-B14F-4D97-AF65-F5344CB8AC3E}">
        <p14:creationId xmlns:p14="http://schemas.microsoft.com/office/powerpoint/2010/main" val="549136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50"/>
                                        <p:tgtEl>
                                          <p:spTgt spid="28">
                                            <p:txEl>
                                              <p:pRg st="0" end="0"/>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50"/>
                                        <p:tgtEl>
                                          <p:spTgt spid="28">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fade">
                                      <p:cBhvr>
                                        <p:cTn id="23" dur="250"/>
                                        <p:tgtEl>
                                          <p:spTgt spid="30">
                                            <p:txEl>
                                              <p:pRg st="0" end="0"/>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animEffect transition="in" filter="fade">
                                      <p:cBhvr>
                                        <p:cTn id="27" dur="250"/>
                                        <p:tgtEl>
                                          <p:spTgt spid="30">
                                            <p:txEl>
                                              <p:pRg st="1" end="1"/>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250"/>
                                        <p:tgtEl>
                                          <p:spTgt spid="32">
                                            <p:txEl>
                                              <p:pRg st="0" end="0"/>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32">
                                            <p:txEl>
                                              <p:pRg st="1" end="1"/>
                                            </p:txEl>
                                          </p:spTgt>
                                        </p:tgtEl>
                                        <p:attrNameLst>
                                          <p:attrName>style.visibility</p:attrName>
                                        </p:attrNameLst>
                                      </p:cBhvr>
                                      <p:to>
                                        <p:strVal val="visible"/>
                                      </p:to>
                                    </p:set>
                                    <p:animEffect transition="in" filter="fade">
                                      <p:cBhvr>
                                        <p:cTn id="35" dur="25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표 6">
            <a:extLst>
              <a:ext uri="{FF2B5EF4-FFF2-40B4-BE49-F238E27FC236}">
                <a16:creationId xmlns:a16="http://schemas.microsoft.com/office/drawing/2014/main" id="{5D8B77A0-8C31-4B98-AB8D-9FA069806F4F}"/>
              </a:ext>
            </a:extLst>
          </p:cNvPr>
          <p:cNvGraphicFramePr>
            <a:graphicFrameLocks noGrp="1"/>
          </p:cNvGraphicFramePr>
          <p:nvPr>
            <p:extLst>
              <p:ext uri="{D42A27DB-BD31-4B8C-83A1-F6EECF244321}">
                <p14:modId xmlns:p14="http://schemas.microsoft.com/office/powerpoint/2010/main" val="3124629954"/>
              </p:ext>
            </p:extLst>
          </p:nvPr>
        </p:nvGraphicFramePr>
        <p:xfrm>
          <a:off x="600276" y="1483814"/>
          <a:ext cx="10820809" cy="5150544"/>
        </p:xfrm>
        <a:graphic>
          <a:graphicData uri="http://schemas.openxmlformats.org/drawingml/2006/table">
            <a:tbl>
              <a:tblPr firstRow="1" bandRow="1"/>
              <a:tblGrid>
                <a:gridCol w="3678058">
                  <a:extLst>
                    <a:ext uri="{9D8B030D-6E8A-4147-A177-3AD203B41FA5}">
                      <a16:colId xmlns:a16="http://schemas.microsoft.com/office/drawing/2014/main" val="1428850006"/>
                    </a:ext>
                  </a:extLst>
                </a:gridCol>
                <a:gridCol w="1357076">
                  <a:extLst>
                    <a:ext uri="{9D8B030D-6E8A-4147-A177-3AD203B41FA5}">
                      <a16:colId xmlns:a16="http://schemas.microsoft.com/office/drawing/2014/main" val="1294815672"/>
                    </a:ext>
                  </a:extLst>
                </a:gridCol>
                <a:gridCol w="3279667">
                  <a:extLst>
                    <a:ext uri="{9D8B030D-6E8A-4147-A177-3AD203B41FA5}">
                      <a16:colId xmlns:a16="http://schemas.microsoft.com/office/drawing/2014/main" val="2057160432"/>
                    </a:ext>
                  </a:extLst>
                </a:gridCol>
                <a:gridCol w="2506008">
                  <a:extLst>
                    <a:ext uri="{9D8B030D-6E8A-4147-A177-3AD203B41FA5}">
                      <a16:colId xmlns:a16="http://schemas.microsoft.com/office/drawing/2014/main" val="1063011307"/>
                    </a:ext>
                  </a:extLst>
                </a:gridCol>
              </a:tblGrid>
              <a:tr h="740247">
                <a:tc>
                  <a:txBody>
                    <a:bodyPr/>
                    <a:lstStyle/>
                    <a:p>
                      <a:pPr algn="ctr" latinLnBrk="1"/>
                      <a:endParaRPr lang="ko-KR" altLang="en-US" sz="1400"/>
                    </a:p>
                  </a:txBody>
                  <a:tcPr/>
                </a:tc>
                <a:tc>
                  <a:txBody>
                    <a:bodyPr/>
                    <a:lstStyle/>
                    <a:p>
                      <a:pPr lvl="0" algn="ctr">
                        <a:buNone/>
                      </a:pPr>
                      <a:r>
                        <a:rPr lang="en-US" altLang="ko-KR" sz="1400" b="1" i="0" u="none" strike="noStrike" noProof="0">
                          <a:solidFill>
                            <a:schemeClr val="dk1"/>
                          </a:solidFill>
                          <a:latin typeface="Open Sans"/>
                        </a:rPr>
                        <a:t>Time Took to Complete the Task</a:t>
                      </a:r>
                      <a:endParaRPr lang="ko-KR" sz="1400"/>
                    </a:p>
                  </a:txBody>
                  <a:tcPr/>
                </a:tc>
                <a:tc>
                  <a:txBody>
                    <a:bodyPr/>
                    <a:lstStyle/>
                    <a:p>
                      <a:pPr algn="ctr" latinLnBrk="1"/>
                      <a:r>
                        <a:rPr lang="ko-KR" altLang="en-US" sz="1400" b="1" err="1">
                          <a:latin typeface="Open Sans"/>
                        </a:rPr>
                        <a:t>Think</a:t>
                      </a:r>
                      <a:r>
                        <a:rPr lang="ko-KR" altLang="en-US" sz="1400" b="1">
                          <a:latin typeface="Open Sans"/>
                        </a:rPr>
                        <a:t> </a:t>
                      </a:r>
                      <a:r>
                        <a:rPr lang="ko-KR" altLang="en-US" sz="1400" b="1" err="1">
                          <a:latin typeface="Open Sans"/>
                        </a:rPr>
                        <a:t>Aloud</a:t>
                      </a:r>
                    </a:p>
                  </a:txBody>
                  <a:tcPr/>
                </a:tc>
                <a:tc>
                  <a:txBody>
                    <a:bodyPr/>
                    <a:lstStyle/>
                    <a:p>
                      <a:pPr lvl="0" algn="ctr">
                        <a:buNone/>
                      </a:pPr>
                      <a:r>
                        <a:rPr lang="ko-KR" altLang="en-US" sz="1400" b="1" err="1">
                          <a:latin typeface="Open Sans"/>
                        </a:rPr>
                        <a:t>Analysis</a:t>
                      </a:r>
                    </a:p>
                  </a:txBody>
                  <a:tcPr/>
                </a:tc>
                <a:extLst>
                  <a:ext uri="{0D108BD9-81ED-4DB2-BD59-A6C34878D82A}">
                    <a16:rowId xmlns:a16="http://schemas.microsoft.com/office/drawing/2014/main" val="1869321223"/>
                  </a:ext>
                </a:extLst>
              </a:tr>
              <a:tr h="383703">
                <a:tc rowSpan="2">
                  <a:txBody>
                    <a:bodyPr/>
                    <a:lstStyle/>
                    <a:p>
                      <a:pPr marL="0" marR="0" lvl="0" indent="0" algn="ctr">
                        <a:lnSpc>
                          <a:spcPct val="100000"/>
                        </a:lnSpc>
                        <a:spcBef>
                          <a:spcPts val="0"/>
                        </a:spcBef>
                        <a:spcAft>
                          <a:spcPts val="0"/>
                        </a:spcAft>
                        <a:buNone/>
                      </a:pPr>
                      <a:r>
                        <a:rPr lang="en-US" altLang="ko-KR" sz="1400" b="1" i="0" u="none" strike="noStrike" noProof="0">
                          <a:solidFill>
                            <a:schemeClr val="dk1"/>
                          </a:solidFill>
                          <a:latin typeface="Open Sans"/>
                        </a:rPr>
                        <a:t>Task 1</a:t>
                      </a:r>
                      <a:endParaRPr lang="en-US" altLang="ko-KR" sz="1400" b="0" i="0" u="none" strike="noStrike" noProof="0">
                        <a:latin typeface="Arial"/>
                      </a:endParaRPr>
                    </a:p>
                    <a:p>
                      <a:pPr marL="0" marR="0" lvl="0" indent="0" algn="ctr">
                        <a:lnSpc>
                          <a:spcPct val="100000"/>
                        </a:lnSpc>
                        <a:spcBef>
                          <a:spcPts val="0"/>
                        </a:spcBef>
                        <a:spcAft>
                          <a:spcPts val="0"/>
                        </a:spcAft>
                        <a:buNone/>
                      </a:pPr>
                      <a:r>
                        <a:rPr lang="en-US" altLang="ko-KR" sz="1200" b="0" i="0" u="none" strike="noStrike" noProof="0">
                          <a:solidFill>
                            <a:schemeClr val="dk1"/>
                          </a:solidFill>
                          <a:latin typeface="Arial"/>
                        </a:rPr>
                        <a:t>Start sleep tracking</a:t>
                      </a:r>
                      <a:endParaRPr lang="en-US" altLang="ko-KR" sz="1200" b="0" i="0" u="none" strike="noStrike" noProof="0">
                        <a:latin typeface="Arial"/>
                      </a:endParaRPr>
                    </a:p>
                  </a:txBody>
                  <a:tcPr/>
                </a:tc>
                <a:tc>
                  <a:txBody>
                    <a:bodyPr/>
                    <a:lstStyle/>
                    <a:p>
                      <a:pPr algn="ctr" latinLnBrk="1"/>
                      <a:r>
                        <a:rPr lang="ko-KR" altLang="en-US" sz="1200"/>
                        <a:t>00:05.00</a:t>
                      </a:r>
                    </a:p>
                  </a:txBody>
                  <a:tcPr>
                    <a:solidFill>
                      <a:schemeClr val="accent2">
                        <a:lumMod val="20000"/>
                        <a:lumOff val="80000"/>
                      </a:schemeClr>
                    </a:solidFill>
                  </a:tcPr>
                </a:tc>
                <a:tc>
                  <a:txBody>
                    <a:bodyPr/>
                    <a:lstStyle/>
                    <a:p>
                      <a:pPr latinLnBrk="1"/>
                      <a:r>
                        <a:rPr lang="ko-KR" altLang="en-US" sz="1200" err="1"/>
                        <a:t>There</a:t>
                      </a:r>
                      <a:r>
                        <a:rPr lang="ko-KR" altLang="en-US" sz="1200"/>
                        <a:t> </a:t>
                      </a:r>
                      <a:r>
                        <a:rPr lang="ko-KR" altLang="en-US" sz="1200" err="1"/>
                        <a:t>you</a:t>
                      </a:r>
                      <a:r>
                        <a:rPr lang="ko-KR" altLang="en-US" sz="1200"/>
                        <a:t> </a:t>
                      </a:r>
                      <a:r>
                        <a:rPr lang="ko-KR" altLang="en-US" sz="1200" err="1"/>
                        <a:t>go</a:t>
                      </a:r>
                    </a:p>
                  </a:txBody>
                  <a:tcPr>
                    <a:solidFill>
                      <a:schemeClr val="accent2">
                        <a:lumMod val="20000"/>
                        <a:lumOff val="80000"/>
                      </a:schemeClr>
                    </a:solidFill>
                  </a:tcPr>
                </a:tc>
                <a:tc rowSpan="2">
                  <a:txBody>
                    <a:bodyPr/>
                    <a:lstStyle/>
                    <a:p>
                      <a:pPr lvl="0">
                        <a:buNone/>
                      </a:pPr>
                      <a:r>
                        <a:rPr lang="ko-KR" altLang="en-US" sz="1200" err="1"/>
                        <a:t>No</a:t>
                      </a:r>
                      <a:r>
                        <a:rPr lang="ko-KR" altLang="en-US" sz="1200"/>
                        <a:t> </a:t>
                      </a:r>
                      <a:r>
                        <a:rPr lang="ko-KR" altLang="en-US" sz="1200" err="1"/>
                        <a:t>issues</a:t>
                      </a:r>
                      <a:r>
                        <a:rPr lang="ko-KR" altLang="en-US" sz="1200"/>
                        <a:t>.</a:t>
                      </a:r>
                    </a:p>
                  </a:txBody>
                  <a:tcPr/>
                </a:tc>
                <a:extLst>
                  <a:ext uri="{0D108BD9-81ED-4DB2-BD59-A6C34878D82A}">
                    <a16:rowId xmlns:a16="http://schemas.microsoft.com/office/drawing/2014/main" val="2174771014"/>
                  </a:ext>
                </a:extLst>
              </a:tr>
              <a:tr h="383703">
                <a:tc vMerge="1">
                  <a:txBody>
                    <a:bodyPr/>
                    <a:lstStyle/>
                    <a:p>
                      <a:endParaRPr lang="ko-KR"/>
                    </a:p>
                  </a:txBody>
                  <a:tcPr/>
                </a:tc>
                <a:tc>
                  <a:txBody>
                    <a:bodyPr/>
                    <a:lstStyle/>
                    <a:p>
                      <a:pPr algn="ctr" latinLnBrk="1"/>
                      <a:r>
                        <a:rPr lang="ko-KR" altLang="en-US" sz="1200"/>
                        <a:t>00:06.00</a:t>
                      </a:r>
                    </a:p>
                  </a:txBody>
                  <a:tcPr>
                    <a:solidFill>
                      <a:schemeClr val="accent6">
                        <a:lumMod val="20000"/>
                        <a:lumOff val="80000"/>
                      </a:schemeClr>
                    </a:solidFill>
                  </a:tcPr>
                </a:tc>
                <a:tc>
                  <a:txBody>
                    <a:bodyPr/>
                    <a:lstStyle/>
                    <a:p>
                      <a:pPr latinLnBrk="1"/>
                      <a:r>
                        <a:rPr lang="ko-KR" altLang="en-US" sz="1200" err="1"/>
                        <a:t>Okay</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2558807618"/>
                  </a:ext>
                </a:extLst>
              </a:tr>
              <a:tr h="367789">
                <a:tc rowSpan="2">
                  <a:txBody>
                    <a:bodyPr/>
                    <a:lstStyle/>
                    <a:p>
                      <a:pPr marL="0" marR="0" lvl="0" indent="0" algn="ctr">
                        <a:lnSpc>
                          <a:spcPct val="100000"/>
                        </a:lnSpc>
                        <a:spcBef>
                          <a:spcPts val="0"/>
                        </a:spcBef>
                        <a:spcAft>
                          <a:spcPts val="0"/>
                        </a:spcAft>
                        <a:buNone/>
                      </a:pPr>
                      <a:r>
                        <a:rPr lang="en-US" altLang="ko-KR" sz="1400" b="1" i="0" u="none" strike="noStrike" noProof="0">
                          <a:solidFill>
                            <a:schemeClr val="dk1"/>
                          </a:solidFill>
                          <a:latin typeface="Open Sans"/>
                        </a:rPr>
                        <a:t>Task 2</a:t>
                      </a:r>
                      <a:endParaRPr lang="en-US" altLang="ko-KR" sz="14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err="1">
                          <a:latin typeface="Arial"/>
                        </a:rPr>
                        <a:t>Turn</a:t>
                      </a:r>
                      <a:r>
                        <a:rPr lang="af-ZA" altLang="ko-KR" sz="1200" b="0" i="0" u="none" strike="noStrike" noProof="0">
                          <a:latin typeface="Arial"/>
                        </a:rPr>
                        <a:t> </a:t>
                      </a:r>
                      <a:r>
                        <a:rPr lang="af-ZA" altLang="ko-KR" sz="1200" b="0" i="0" u="none" strike="noStrike" noProof="0" err="1">
                          <a:latin typeface="Arial"/>
                        </a:rPr>
                        <a:t>on</a:t>
                      </a:r>
                      <a:r>
                        <a:rPr lang="af-ZA" altLang="ko-KR" sz="1200" b="0" i="0" u="none" strike="noStrike" noProof="0">
                          <a:latin typeface="Arial"/>
                        </a:rPr>
                        <a:t> a </a:t>
                      </a:r>
                      <a:r>
                        <a:rPr lang="af-ZA" altLang="ko-KR" sz="1200" b="0" i="0" u="none" strike="noStrike" noProof="0" err="1">
                          <a:latin typeface="Arial"/>
                        </a:rPr>
                        <a:t>lullaby</a:t>
                      </a:r>
                      <a:r>
                        <a:rPr lang="af-ZA" altLang="ko-KR" sz="1200" b="0" i="0" u="none" strike="noStrike" noProof="0">
                          <a:latin typeface="Arial"/>
                        </a:rPr>
                        <a:t> </a:t>
                      </a:r>
                      <a:r>
                        <a:rPr lang="af-ZA" altLang="ko-KR" sz="1200" b="0" i="0" u="none" strike="noStrike" noProof="0" err="1">
                          <a:latin typeface="Arial"/>
                        </a:rPr>
                        <a:t>called</a:t>
                      </a:r>
                      <a:r>
                        <a:rPr lang="af-ZA" altLang="ko-KR" sz="1200" b="0" i="0" u="none" strike="noStrike" noProof="0">
                          <a:latin typeface="Arial"/>
                        </a:rPr>
                        <a:t> '</a:t>
                      </a:r>
                      <a:r>
                        <a:rPr lang="af-ZA" altLang="ko-KR" sz="1200" b="0" i="0" u="none" strike="noStrike" noProof="0" err="1">
                          <a:latin typeface="Arial"/>
                        </a:rPr>
                        <a:t>Whale</a:t>
                      </a:r>
                      <a:r>
                        <a:rPr lang="af-ZA" altLang="ko-KR" sz="1200" b="0" i="0" u="none" strike="noStrike" noProof="0">
                          <a:latin typeface="Arial"/>
                        </a:rPr>
                        <a:t> </a:t>
                      </a:r>
                      <a:r>
                        <a:rPr lang="af-ZA" altLang="ko-KR" sz="1200" b="0" i="0" u="none" strike="noStrike" noProof="0" err="1">
                          <a:latin typeface="Arial"/>
                        </a:rPr>
                        <a:t>Diving</a:t>
                      </a:r>
                      <a:r>
                        <a:rPr lang="af-ZA" altLang="ko-KR" sz="1200" b="0" i="0" u="none" strike="noStrike" noProof="0">
                          <a:latin typeface="Arial"/>
                        </a:rPr>
                        <a:t>,' </a:t>
                      </a:r>
                      <a:endParaRPr lang="en-US" altLang="ko-KR" sz="12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err="1">
                          <a:latin typeface="Arial"/>
                        </a:rPr>
                        <a:t>listen</a:t>
                      </a:r>
                      <a:r>
                        <a:rPr lang="af-ZA" altLang="ko-KR" sz="1200" b="0" i="0" u="none" strike="noStrike" noProof="0">
                          <a:latin typeface="Arial"/>
                        </a:rPr>
                        <a:t> </a:t>
                      </a:r>
                      <a:r>
                        <a:rPr lang="af-ZA" altLang="ko-KR" sz="1200" b="0" i="0" u="none" strike="noStrike" noProof="0" err="1">
                          <a:latin typeface="Arial"/>
                        </a:rPr>
                        <a:t>to</a:t>
                      </a:r>
                      <a:r>
                        <a:rPr lang="af-ZA" altLang="ko-KR" sz="1200" b="0" i="0" u="none" strike="noStrike" noProof="0">
                          <a:latin typeface="Arial"/>
                        </a:rPr>
                        <a:t> </a:t>
                      </a:r>
                      <a:r>
                        <a:rPr lang="af-ZA" altLang="ko-KR" sz="1200" b="0" i="0" u="none" strike="noStrike" noProof="0" err="1">
                          <a:latin typeface="Arial"/>
                        </a:rPr>
                        <a:t>it</a:t>
                      </a:r>
                      <a:r>
                        <a:rPr lang="af-ZA" altLang="ko-KR" sz="1200" b="0" i="0" u="none" strike="noStrike" noProof="0">
                          <a:latin typeface="Arial"/>
                        </a:rPr>
                        <a:t> </a:t>
                      </a:r>
                      <a:r>
                        <a:rPr lang="af-ZA" altLang="ko-KR" sz="1200" b="0" i="0" u="none" strike="noStrike" noProof="0" err="1">
                          <a:latin typeface="Arial"/>
                        </a:rPr>
                        <a:t>for</a:t>
                      </a:r>
                      <a:r>
                        <a:rPr lang="af-ZA" altLang="ko-KR" sz="1200" b="0" i="0" u="none" strike="noStrike" noProof="0">
                          <a:latin typeface="Arial"/>
                        </a:rPr>
                        <a:t> 5 </a:t>
                      </a:r>
                      <a:r>
                        <a:rPr lang="af-ZA" altLang="ko-KR" sz="1200" b="0" i="0" u="none" strike="noStrike" noProof="0" err="1">
                          <a:latin typeface="Arial"/>
                        </a:rPr>
                        <a:t>secs</a:t>
                      </a:r>
                      <a:r>
                        <a:rPr lang="af-ZA" altLang="ko-KR" sz="1200" b="0" i="0" u="none" strike="noStrike" noProof="0">
                          <a:latin typeface="Arial"/>
                        </a:rPr>
                        <a:t> </a:t>
                      </a:r>
                      <a:r>
                        <a:rPr lang="af-ZA" altLang="ko-KR" sz="1200" b="0" i="0" u="none" strike="noStrike" noProof="0" err="1">
                          <a:latin typeface="Arial"/>
                        </a:rPr>
                        <a:t>then</a:t>
                      </a:r>
                      <a:r>
                        <a:rPr lang="af-ZA" altLang="ko-KR" sz="1200" b="0" i="0" u="none" strike="noStrike" noProof="0">
                          <a:latin typeface="Arial"/>
                        </a:rPr>
                        <a:t> stop </a:t>
                      </a:r>
                      <a:r>
                        <a:rPr lang="af-ZA" altLang="ko-KR" sz="1200" b="0" i="0" u="none" strike="noStrike" noProof="0" err="1">
                          <a:latin typeface="Arial"/>
                        </a:rPr>
                        <a:t>the</a:t>
                      </a:r>
                      <a:r>
                        <a:rPr lang="af-ZA" altLang="ko-KR" sz="1200" b="0" i="0" u="none" strike="noStrike" noProof="0">
                          <a:latin typeface="Arial"/>
                        </a:rPr>
                        <a:t> </a:t>
                      </a:r>
                      <a:r>
                        <a:rPr lang="af-ZA" altLang="ko-KR" sz="1200" b="0" i="0" u="none" strike="noStrike" noProof="0" err="1">
                          <a:latin typeface="Arial"/>
                        </a:rPr>
                        <a:t>noise</a:t>
                      </a:r>
                      <a:endParaRPr lang="en-US" altLang="ko-KR" sz="1200" b="0" i="0" u="none" strike="noStrike" noProof="0" err="1">
                        <a:latin typeface="Arial"/>
                      </a:endParaRPr>
                    </a:p>
                  </a:txBody>
                  <a:tcPr/>
                </a:tc>
                <a:tc>
                  <a:txBody>
                    <a:bodyPr/>
                    <a:lstStyle/>
                    <a:p>
                      <a:pPr algn="ctr" latinLnBrk="1"/>
                      <a:r>
                        <a:rPr lang="ko-KR" altLang="en-US" sz="1200"/>
                        <a:t>00:32.00</a:t>
                      </a:r>
                    </a:p>
                  </a:txBody>
                  <a:tcPr>
                    <a:solidFill>
                      <a:schemeClr val="accent2">
                        <a:lumMod val="20000"/>
                        <a:lumOff val="80000"/>
                      </a:schemeClr>
                    </a:solidFill>
                  </a:tcPr>
                </a:tc>
                <a:tc>
                  <a:txBody>
                    <a:bodyPr/>
                    <a:lstStyle/>
                    <a:p>
                      <a:pPr latinLnBrk="1"/>
                      <a:r>
                        <a:rPr lang="ko-KR" altLang="en-US" sz="1200" err="1"/>
                        <a:t>Uhh</a:t>
                      </a:r>
                      <a:r>
                        <a:rPr lang="ko-KR" altLang="en-US" sz="1200"/>
                        <a:t>, </a:t>
                      </a:r>
                      <a:r>
                        <a:rPr lang="ko-KR" altLang="en-US" sz="1200" err="1"/>
                        <a:t>here</a:t>
                      </a:r>
                      <a:r>
                        <a:rPr lang="ko-KR" altLang="en-US" sz="1200"/>
                        <a:t> </a:t>
                      </a:r>
                      <a:r>
                        <a:rPr lang="ko-KR" altLang="en-US" sz="1200" err="1"/>
                        <a:t>it</a:t>
                      </a:r>
                      <a:r>
                        <a:rPr lang="ko-KR" altLang="en-US" sz="1200"/>
                        <a:t> </a:t>
                      </a:r>
                      <a:r>
                        <a:rPr lang="ko-KR" altLang="en-US" sz="1200" err="1"/>
                        <a:t>is</a:t>
                      </a:r>
                    </a:p>
                  </a:txBody>
                  <a:tcPr>
                    <a:solidFill>
                      <a:schemeClr val="accent2">
                        <a:lumMod val="20000"/>
                        <a:lumOff val="80000"/>
                      </a:schemeClr>
                    </a:solidFill>
                  </a:tcPr>
                </a:tc>
                <a:tc rowSpan="2">
                  <a:txBody>
                    <a:bodyPr/>
                    <a:lstStyle/>
                    <a:p>
                      <a:pPr lvl="0">
                        <a:buNone/>
                      </a:pPr>
                      <a:r>
                        <a:rPr lang="ko-KR" altLang="en-US" sz="1200" err="1"/>
                        <a:t>User</a:t>
                      </a:r>
                      <a:r>
                        <a:rPr lang="ko-KR" altLang="en-US" sz="1200"/>
                        <a:t> '</a:t>
                      </a:r>
                      <a:r>
                        <a:rPr lang="ko-KR" altLang="en-US" sz="1200" err="1"/>
                        <a:t>Ming</a:t>
                      </a:r>
                      <a:r>
                        <a:rPr lang="ko-KR" altLang="en-US" sz="1200"/>
                        <a:t>' </a:t>
                      </a:r>
                      <a:r>
                        <a:rPr lang="ko-KR" altLang="en-US" sz="1200" err="1"/>
                        <a:t>had</a:t>
                      </a:r>
                      <a:r>
                        <a:rPr lang="ko-KR" altLang="en-US" sz="1200"/>
                        <a:t> </a:t>
                      </a:r>
                      <a:r>
                        <a:rPr lang="ko-KR" altLang="en-US" sz="1200" err="1"/>
                        <a:t>trouble</a:t>
                      </a:r>
                      <a:r>
                        <a:rPr lang="ko-KR" altLang="en-US" sz="1200"/>
                        <a:t> </a:t>
                      </a:r>
                      <a:r>
                        <a:rPr lang="ko-KR" altLang="en-US" sz="1200" err="1"/>
                        <a:t>locating</a:t>
                      </a:r>
                      <a:r>
                        <a:rPr lang="ko-KR" altLang="en-US" sz="1200"/>
                        <a:t> </a:t>
                      </a:r>
                      <a:r>
                        <a:rPr lang="ko-KR" altLang="en-US" sz="1200" err="1"/>
                        <a:t>the</a:t>
                      </a:r>
                      <a:r>
                        <a:rPr lang="ko-KR" altLang="en-US" sz="1200"/>
                        <a:t> </a:t>
                      </a:r>
                      <a:r>
                        <a:rPr lang="ko-KR" altLang="en-US" sz="1200" err="1"/>
                        <a:t>lullaby</a:t>
                      </a:r>
                      <a:r>
                        <a:rPr lang="ko-KR" altLang="en-US" sz="1200"/>
                        <a:t> </a:t>
                      </a:r>
                      <a:r>
                        <a:rPr lang="ko-KR" altLang="en-US" sz="1200" err="1"/>
                        <a:t>icon</a:t>
                      </a:r>
                      <a:r>
                        <a:rPr lang="ko-KR" altLang="en-US" sz="1200"/>
                        <a:t>.</a:t>
                      </a:r>
                    </a:p>
                    <a:p>
                      <a:pPr lvl="0">
                        <a:buNone/>
                      </a:pPr>
                      <a:r>
                        <a:rPr lang="ko-KR" altLang="en-US" sz="1200" err="1"/>
                        <a:t>Both</a:t>
                      </a:r>
                      <a:r>
                        <a:rPr lang="ko-KR" altLang="en-US" sz="1200"/>
                        <a:t> </a:t>
                      </a:r>
                      <a:r>
                        <a:rPr lang="ko-KR" altLang="en-US" sz="1200" err="1"/>
                        <a:t>mistook</a:t>
                      </a:r>
                      <a:r>
                        <a:rPr lang="ko-KR" altLang="en-US" sz="1200"/>
                        <a:t> </a:t>
                      </a:r>
                      <a:r>
                        <a:rPr lang="ko-KR" altLang="en-US" sz="1200" err="1"/>
                        <a:t>the</a:t>
                      </a:r>
                      <a:r>
                        <a:rPr lang="ko-KR" altLang="en-US" sz="1200"/>
                        <a:t> </a:t>
                      </a:r>
                      <a:r>
                        <a:rPr lang="ko-KR" altLang="en-US" sz="1200" err="1"/>
                        <a:t>pause</a:t>
                      </a:r>
                      <a:r>
                        <a:rPr lang="ko-KR" altLang="en-US" sz="1200"/>
                        <a:t> </a:t>
                      </a:r>
                      <a:r>
                        <a:rPr lang="ko-KR" altLang="en-US" sz="1200" err="1"/>
                        <a:t>button</a:t>
                      </a:r>
                      <a:r>
                        <a:rPr lang="ko-KR" altLang="en-US" sz="1200"/>
                        <a:t> </a:t>
                      </a:r>
                      <a:r>
                        <a:rPr lang="ko-KR" altLang="en-US" sz="1200" err="1"/>
                        <a:t>for</a:t>
                      </a:r>
                      <a:r>
                        <a:rPr lang="ko-KR" altLang="en-US" sz="1200"/>
                        <a:t> </a:t>
                      </a:r>
                      <a:r>
                        <a:rPr lang="ko-KR" altLang="en-US" sz="1200" err="1"/>
                        <a:t>stopping</a:t>
                      </a:r>
                      <a:r>
                        <a:rPr lang="ko-KR" altLang="en-US" sz="1200"/>
                        <a:t> </a:t>
                      </a:r>
                      <a:r>
                        <a:rPr lang="ko-KR" altLang="en-US" sz="1200" err="1"/>
                        <a:t>the</a:t>
                      </a:r>
                      <a:r>
                        <a:rPr lang="ko-KR" altLang="en-US" sz="1200"/>
                        <a:t> </a:t>
                      </a:r>
                      <a:r>
                        <a:rPr lang="ko-KR" altLang="en-US" sz="1200" err="1"/>
                        <a:t>lullaby</a:t>
                      </a:r>
                      <a:r>
                        <a:rPr lang="ko-KR" altLang="en-US" sz="1200"/>
                        <a:t>, </a:t>
                      </a:r>
                      <a:r>
                        <a:rPr lang="ko-KR" altLang="en-US" sz="1200" err="1"/>
                        <a:t>whereas</a:t>
                      </a:r>
                      <a:r>
                        <a:rPr lang="ko-KR" altLang="en-US" sz="1200"/>
                        <a:t> </a:t>
                      </a:r>
                      <a:r>
                        <a:rPr lang="ko-KR" altLang="en-US" sz="1200" err="1"/>
                        <a:t>it</a:t>
                      </a:r>
                      <a:r>
                        <a:rPr lang="ko-KR" altLang="en-US" sz="1200"/>
                        <a:t> </a:t>
                      </a:r>
                      <a:r>
                        <a:rPr lang="ko-KR" altLang="en-US" sz="1200" err="1"/>
                        <a:t>was</a:t>
                      </a:r>
                      <a:r>
                        <a:rPr lang="ko-KR" altLang="en-US" sz="1200"/>
                        <a:t> </a:t>
                      </a:r>
                      <a:r>
                        <a:rPr lang="ko-KR" altLang="en-US" sz="1200" err="1"/>
                        <a:t>for</a:t>
                      </a:r>
                      <a:r>
                        <a:rPr lang="ko-KR" altLang="en-US" sz="1200"/>
                        <a:t> </a:t>
                      </a:r>
                      <a:r>
                        <a:rPr lang="ko-KR" altLang="en-US" sz="1200" err="1"/>
                        <a:t>pausing</a:t>
                      </a:r>
                      <a:r>
                        <a:rPr lang="ko-KR" altLang="en-US" sz="1200"/>
                        <a:t> </a:t>
                      </a:r>
                      <a:r>
                        <a:rPr lang="ko-KR" altLang="en-US" sz="1200" err="1"/>
                        <a:t>the</a:t>
                      </a:r>
                      <a:r>
                        <a:rPr lang="ko-KR" altLang="en-US" sz="1200"/>
                        <a:t> </a:t>
                      </a:r>
                      <a:r>
                        <a:rPr lang="ko-KR" altLang="en-US" sz="1200" err="1"/>
                        <a:t>sleep</a:t>
                      </a:r>
                      <a:r>
                        <a:rPr lang="ko-KR" altLang="en-US" sz="1200"/>
                        <a:t> </a:t>
                      </a:r>
                      <a:r>
                        <a:rPr lang="ko-KR" altLang="en-US" sz="1200" err="1"/>
                        <a:t>record</a:t>
                      </a:r>
                    </a:p>
                  </a:txBody>
                  <a:tcPr/>
                </a:tc>
                <a:extLst>
                  <a:ext uri="{0D108BD9-81ED-4DB2-BD59-A6C34878D82A}">
                    <a16:rowId xmlns:a16="http://schemas.microsoft.com/office/drawing/2014/main" val="3218202890"/>
                  </a:ext>
                </a:extLst>
              </a:tr>
              <a:tr h="650050">
                <a:tc vMerge="1">
                  <a:txBody>
                    <a:bodyPr/>
                    <a:lstStyle/>
                    <a:p>
                      <a:endParaRPr lang="ko-KR"/>
                    </a:p>
                  </a:txBody>
                  <a:tcPr/>
                </a:tc>
                <a:tc>
                  <a:txBody>
                    <a:bodyPr/>
                    <a:lstStyle/>
                    <a:p>
                      <a:pPr algn="ctr" latinLnBrk="1"/>
                      <a:r>
                        <a:rPr lang="ko-KR" altLang="en-US" sz="1200"/>
                        <a:t>00:43.00</a:t>
                      </a:r>
                    </a:p>
                  </a:txBody>
                  <a:tcPr>
                    <a:solidFill>
                      <a:schemeClr val="accent6">
                        <a:lumMod val="20000"/>
                        <a:lumOff val="80000"/>
                      </a:schemeClr>
                    </a:solidFill>
                  </a:tcPr>
                </a:tc>
                <a:tc>
                  <a:txBody>
                    <a:bodyPr/>
                    <a:lstStyle/>
                    <a:p>
                      <a:pPr latinLnBrk="1"/>
                      <a:r>
                        <a:rPr lang="ko-KR" altLang="en-US" sz="1200" err="1"/>
                        <a:t>Where</a:t>
                      </a:r>
                      <a:r>
                        <a:rPr lang="ko-KR" altLang="en-US" sz="1200"/>
                        <a:t> </a:t>
                      </a:r>
                      <a:r>
                        <a:rPr lang="ko-KR" altLang="en-US" sz="1200" err="1"/>
                        <a:t>is</a:t>
                      </a:r>
                      <a:r>
                        <a:rPr lang="ko-KR" altLang="en-US" sz="1200"/>
                        <a:t> </a:t>
                      </a:r>
                      <a:r>
                        <a:rPr lang="ko-KR" altLang="en-US" sz="1200" err="1"/>
                        <a:t>the</a:t>
                      </a:r>
                      <a:r>
                        <a:rPr lang="ko-KR" altLang="en-US" sz="1200"/>
                        <a:t> </a:t>
                      </a:r>
                      <a:r>
                        <a:rPr lang="ko-KR" altLang="en-US" sz="1200" err="1"/>
                        <a:t>lullaby</a:t>
                      </a:r>
                      <a:r>
                        <a:rPr lang="ko-KR" altLang="en-US" sz="1200"/>
                        <a:t>? </a:t>
                      </a:r>
                      <a:r>
                        <a:rPr lang="ko-KR" altLang="en-US" sz="1200" err="1"/>
                        <a:t>I</a:t>
                      </a:r>
                      <a:r>
                        <a:rPr lang="ko-KR" altLang="en-US" sz="1200"/>
                        <a:t> </a:t>
                      </a:r>
                      <a:r>
                        <a:rPr lang="ko-KR" altLang="en-US" sz="1200" err="1"/>
                        <a:t>can't</a:t>
                      </a:r>
                      <a:r>
                        <a:rPr lang="ko-KR" altLang="en-US" sz="1200"/>
                        <a:t> </a:t>
                      </a:r>
                      <a:r>
                        <a:rPr lang="ko-KR" altLang="en-US" sz="1200" err="1"/>
                        <a:t>find</a:t>
                      </a:r>
                      <a:r>
                        <a:rPr lang="ko-KR" altLang="en-US" sz="1200"/>
                        <a:t> </a:t>
                      </a:r>
                      <a:r>
                        <a:rPr lang="ko-KR" altLang="en-US" sz="1200" err="1"/>
                        <a:t>it</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1593681576"/>
                  </a:ext>
                </a:extLst>
              </a:tr>
              <a:tr h="304377">
                <a:tc rowSpan="2">
                  <a:txBody>
                    <a:bodyPr/>
                    <a:lstStyle/>
                    <a:p>
                      <a:pPr marL="0" marR="0" lvl="0" indent="0" algn="ctr">
                        <a:lnSpc>
                          <a:spcPct val="100000"/>
                        </a:lnSpc>
                        <a:spcBef>
                          <a:spcPts val="0"/>
                        </a:spcBef>
                        <a:spcAft>
                          <a:spcPts val="0"/>
                        </a:spcAft>
                        <a:buNone/>
                      </a:pPr>
                      <a:r>
                        <a:rPr lang="en-US" altLang="ko-KR" sz="1400" b="1" i="0" u="none" strike="noStrike" noProof="0">
                          <a:solidFill>
                            <a:schemeClr val="dk1"/>
                          </a:solidFill>
                          <a:latin typeface="Open Sans"/>
                        </a:rPr>
                        <a:t>Task 3</a:t>
                      </a:r>
                      <a:endParaRPr lang="en-US" altLang="ko-KR" sz="14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a:latin typeface="Arial"/>
                        </a:rPr>
                        <a:t>Stop sleep </a:t>
                      </a:r>
                      <a:r>
                        <a:rPr lang="af-ZA" altLang="ko-KR" sz="1200" b="0" i="0" u="none" strike="noStrike" noProof="0" err="1">
                          <a:latin typeface="Arial"/>
                        </a:rPr>
                        <a:t>tracking</a:t>
                      </a:r>
                      <a:r>
                        <a:rPr lang="af-ZA" altLang="ko-KR" sz="1200" b="0" i="0" u="none" strike="noStrike" noProof="0">
                          <a:latin typeface="Arial"/>
                        </a:rPr>
                        <a:t> </a:t>
                      </a:r>
                      <a:r>
                        <a:rPr lang="af-ZA" altLang="ko-KR" sz="1200" b="0" i="0" u="none" strike="noStrike" noProof="0" err="1">
                          <a:latin typeface="Arial"/>
                        </a:rPr>
                        <a:t>and</a:t>
                      </a:r>
                      <a:r>
                        <a:rPr lang="af-ZA" altLang="ko-KR" sz="1200" b="0" i="0" u="none" strike="noStrike" noProof="0">
                          <a:latin typeface="Arial"/>
                        </a:rPr>
                        <a:t> </a:t>
                      </a:r>
                      <a:r>
                        <a:rPr lang="af-ZA" altLang="ko-KR" sz="1200" b="0" i="0" u="none" strike="noStrike" noProof="0" err="1">
                          <a:latin typeface="Arial"/>
                        </a:rPr>
                        <a:t>delete</a:t>
                      </a:r>
                      <a:r>
                        <a:rPr lang="af-ZA" altLang="ko-KR" sz="1200" b="0" i="0" u="none" strike="noStrike" noProof="0">
                          <a:latin typeface="Arial"/>
                        </a:rPr>
                        <a:t> </a:t>
                      </a:r>
                      <a:r>
                        <a:rPr lang="af-ZA" altLang="ko-KR" sz="1200" b="0" i="0" u="none" strike="noStrike" noProof="0" err="1">
                          <a:latin typeface="Arial"/>
                        </a:rPr>
                        <a:t>its</a:t>
                      </a:r>
                      <a:r>
                        <a:rPr lang="af-ZA" altLang="ko-KR" sz="1200" b="0" i="0" u="none" strike="noStrike" noProof="0">
                          <a:latin typeface="Arial"/>
                        </a:rPr>
                        <a:t> sleep </a:t>
                      </a:r>
                      <a:endParaRPr lang="en-US" altLang="ko-KR" sz="12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err="1">
                          <a:latin typeface="Arial"/>
                        </a:rPr>
                        <a:t>record</a:t>
                      </a:r>
                      <a:r>
                        <a:rPr lang="af-ZA" altLang="ko-KR" sz="1200" b="0" i="0" u="none" strike="noStrike" noProof="0">
                          <a:latin typeface="Arial"/>
                        </a:rPr>
                        <a:t>. </a:t>
                      </a:r>
                      <a:r>
                        <a:rPr lang="af-ZA" altLang="ko-KR" sz="1200" b="0" i="0" u="none" strike="noStrike" noProof="0" err="1">
                          <a:latin typeface="Arial"/>
                        </a:rPr>
                        <a:t>Then</a:t>
                      </a:r>
                      <a:r>
                        <a:rPr lang="af-ZA" altLang="ko-KR" sz="1200" b="0" i="0" u="none" strike="noStrike" noProof="0">
                          <a:latin typeface="Arial"/>
                        </a:rPr>
                        <a:t> </a:t>
                      </a:r>
                      <a:r>
                        <a:rPr lang="af-ZA" altLang="ko-KR" sz="1200" b="0" i="0" u="none" strike="noStrike" noProof="0" err="1">
                          <a:latin typeface="Arial"/>
                        </a:rPr>
                        <a:t>undo</a:t>
                      </a:r>
                      <a:r>
                        <a:rPr lang="af-ZA" altLang="ko-KR" sz="1200" b="0" i="0" u="none" strike="noStrike" noProof="0">
                          <a:latin typeface="Arial"/>
                        </a:rPr>
                        <a:t> </a:t>
                      </a:r>
                      <a:r>
                        <a:rPr lang="af-ZA" altLang="ko-KR" sz="1200" b="0" i="0" u="none" strike="noStrike" noProof="0" err="1">
                          <a:latin typeface="Arial"/>
                        </a:rPr>
                        <a:t>the</a:t>
                      </a:r>
                      <a:r>
                        <a:rPr lang="af-ZA" altLang="ko-KR" sz="1200" b="0" i="0" u="none" strike="noStrike" noProof="0">
                          <a:latin typeface="Arial"/>
                        </a:rPr>
                        <a:t> </a:t>
                      </a:r>
                      <a:r>
                        <a:rPr lang="af-ZA" altLang="ko-KR" sz="1200" b="0" i="0" u="none" strike="noStrike" noProof="0" err="1">
                          <a:latin typeface="Arial"/>
                        </a:rPr>
                        <a:t>deletion</a:t>
                      </a:r>
                      <a:endParaRPr lang="en-US" altLang="ko-KR" sz="1200" b="0" i="0" u="none" strike="noStrike" noProof="0" err="1">
                        <a:latin typeface="Arial"/>
                      </a:endParaRPr>
                    </a:p>
                  </a:txBody>
                  <a:tcPr/>
                </a:tc>
                <a:tc>
                  <a:txBody>
                    <a:bodyPr/>
                    <a:lstStyle/>
                    <a:p>
                      <a:pPr algn="ctr" latinLnBrk="1"/>
                      <a:r>
                        <a:rPr lang="ko-KR" altLang="en-US" sz="1200"/>
                        <a:t>00:11.00</a:t>
                      </a:r>
                    </a:p>
                  </a:txBody>
                  <a:tcPr>
                    <a:solidFill>
                      <a:schemeClr val="accent2">
                        <a:lumMod val="20000"/>
                        <a:lumOff val="80000"/>
                      </a:schemeClr>
                    </a:solidFill>
                  </a:tcPr>
                </a:tc>
                <a:tc>
                  <a:txBody>
                    <a:bodyPr/>
                    <a:lstStyle/>
                    <a:p>
                      <a:pPr latinLnBrk="1"/>
                      <a:r>
                        <a:rPr lang="ko-KR" altLang="en-US" sz="1200" err="1"/>
                        <a:t>Stop</a:t>
                      </a:r>
                      <a:r>
                        <a:rPr lang="ko-KR" altLang="en-US" sz="1200"/>
                        <a:t>.. </a:t>
                      </a:r>
                      <a:r>
                        <a:rPr lang="ko-KR" altLang="en-US" sz="1200" err="1"/>
                        <a:t>Done</a:t>
                      </a:r>
                    </a:p>
                  </a:txBody>
                  <a:tcPr>
                    <a:solidFill>
                      <a:schemeClr val="accent2">
                        <a:lumMod val="20000"/>
                        <a:lumOff val="80000"/>
                      </a:schemeClr>
                    </a:solidFill>
                  </a:tcPr>
                </a:tc>
                <a:tc rowSpan="2">
                  <a:txBody>
                    <a:bodyPr/>
                    <a:lstStyle/>
                    <a:p>
                      <a:pPr lvl="0">
                        <a:buNone/>
                      </a:pPr>
                      <a:r>
                        <a:rPr lang="ko-KR" altLang="en-US" sz="1200" err="1"/>
                        <a:t>No</a:t>
                      </a:r>
                      <a:r>
                        <a:rPr lang="ko-KR" altLang="en-US" sz="1200"/>
                        <a:t> </a:t>
                      </a:r>
                      <a:r>
                        <a:rPr lang="ko-KR" altLang="en-US" sz="1200" err="1"/>
                        <a:t>issues</a:t>
                      </a:r>
                      <a:r>
                        <a:rPr lang="ko-KR" altLang="en-US" sz="1200"/>
                        <a:t>.</a:t>
                      </a:r>
                    </a:p>
                  </a:txBody>
                  <a:tcPr/>
                </a:tc>
                <a:extLst>
                  <a:ext uri="{0D108BD9-81ED-4DB2-BD59-A6C34878D82A}">
                    <a16:rowId xmlns:a16="http://schemas.microsoft.com/office/drawing/2014/main" val="1117727810"/>
                  </a:ext>
                </a:extLst>
              </a:tr>
              <a:tr h="374182">
                <a:tc vMerge="1">
                  <a:txBody>
                    <a:bodyPr/>
                    <a:lstStyle/>
                    <a:p>
                      <a:endParaRPr lang="ko-KR"/>
                    </a:p>
                  </a:txBody>
                  <a:tcPr/>
                </a:tc>
                <a:tc>
                  <a:txBody>
                    <a:bodyPr/>
                    <a:lstStyle/>
                    <a:p>
                      <a:pPr algn="ctr" latinLnBrk="1"/>
                      <a:r>
                        <a:rPr lang="ko-KR" altLang="en-US" sz="1200"/>
                        <a:t>00:15.00</a:t>
                      </a:r>
                    </a:p>
                  </a:txBody>
                  <a:tcPr>
                    <a:solidFill>
                      <a:schemeClr val="accent6">
                        <a:lumMod val="20000"/>
                        <a:lumOff val="80000"/>
                      </a:schemeClr>
                    </a:solidFill>
                  </a:tcPr>
                </a:tc>
                <a:tc>
                  <a:txBody>
                    <a:bodyPr/>
                    <a:lstStyle/>
                    <a:p>
                      <a:pPr latinLnBrk="1"/>
                      <a:r>
                        <a:rPr lang="ko-KR" altLang="en-US" sz="1200" err="1"/>
                        <a:t>You</a:t>
                      </a:r>
                      <a:r>
                        <a:rPr lang="ko-KR" altLang="en-US" sz="1200"/>
                        <a:t> </a:t>
                      </a:r>
                      <a:r>
                        <a:rPr lang="ko-KR" altLang="en-US" sz="1200" err="1"/>
                        <a:t>want</a:t>
                      </a:r>
                      <a:r>
                        <a:rPr lang="ko-KR" altLang="en-US" sz="1200"/>
                        <a:t> </a:t>
                      </a:r>
                      <a:r>
                        <a:rPr lang="ko-KR" altLang="en-US" sz="1200" err="1"/>
                        <a:t>to</a:t>
                      </a:r>
                      <a:r>
                        <a:rPr lang="ko-KR" altLang="en-US" sz="1200"/>
                        <a:t> </a:t>
                      </a:r>
                      <a:r>
                        <a:rPr lang="ko-KR" altLang="en-US" sz="1200" err="1"/>
                        <a:t>delete</a:t>
                      </a:r>
                      <a:r>
                        <a:rPr lang="ko-KR" altLang="en-US" sz="1200"/>
                        <a:t> </a:t>
                      </a:r>
                      <a:r>
                        <a:rPr lang="ko-KR" altLang="en-US" sz="1200" err="1"/>
                        <a:t>this</a:t>
                      </a:r>
                      <a:r>
                        <a:rPr lang="ko-KR" altLang="en-US" sz="1200"/>
                        <a:t>? </a:t>
                      </a:r>
                      <a:r>
                        <a:rPr lang="ko-KR" altLang="en-US" sz="1200" err="1"/>
                        <a:t>Sure</a:t>
                      </a:r>
                      <a:r>
                        <a:rPr lang="ko-KR" altLang="en-US" sz="1200"/>
                        <a:t>, </a:t>
                      </a:r>
                      <a:r>
                        <a:rPr lang="ko-KR" altLang="en-US" sz="1200" err="1"/>
                        <a:t>delete</a:t>
                      </a:r>
                      <a:r>
                        <a:rPr lang="ko-KR" altLang="en-US" sz="1200"/>
                        <a:t>. </a:t>
                      </a:r>
                      <a:r>
                        <a:rPr lang="ko-KR" altLang="en-US" sz="1200" err="1"/>
                        <a:t>Undo</a:t>
                      </a:r>
                      <a:r>
                        <a:rPr lang="ko-KR" altLang="en-US" sz="1200"/>
                        <a:t>.</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1211386119"/>
                  </a:ext>
                </a:extLst>
              </a:tr>
              <a:tr h="279012">
                <a:tc rowSpan="2">
                  <a:txBody>
                    <a:bodyPr/>
                    <a:lstStyle/>
                    <a:p>
                      <a:pPr marL="0" marR="0" lvl="0" indent="0" algn="ctr">
                        <a:lnSpc>
                          <a:spcPct val="100000"/>
                        </a:lnSpc>
                        <a:spcBef>
                          <a:spcPts val="0"/>
                        </a:spcBef>
                        <a:spcAft>
                          <a:spcPts val="0"/>
                        </a:spcAft>
                        <a:buNone/>
                      </a:pPr>
                      <a:r>
                        <a:rPr lang="en-US" altLang="ko-KR" sz="1400" b="1" i="0" u="none" strike="noStrike" noProof="0">
                          <a:solidFill>
                            <a:schemeClr val="dk1"/>
                          </a:solidFill>
                          <a:latin typeface="Open Sans"/>
                        </a:rPr>
                        <a:t>Task 4</a:t>
                      </a:r>
                      <a:endParaRPr lang="en-US" altLang="ko-KR" sz="14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err="1">
                          <a:latin typeface="Arial"/>
                        </a:rPr>
                        <a:t>Change</a:t>
                      </a:r>
                      <a:r>
                        <a:rPr lang="af-ZA" altLang="ko-KR" sz="1200" b="0" i="0" u="none" strike="noStrike" noProof="0">
                          <a:latin typeface="Arial"/>
                        </a:rPr>
                        <a:t> </a:t>
                      </a:r>
                      <a:r>
                        <a:rPr lang="af-ZA" altLang="ko-KR" sz="1200" b="0" i="0" u="none" strike="noStrike" noProof="0" err="1">
                          <a:latin typeface="Arial"/>
                        </a:rPr>
                        <a:t>the</a:t>
                      </a:r>
                      <a:r>
                        <a:rPr lang="af-ZA" altLang="ko-KR" sz="1200" b="0" i="0" u="none" strike="noStrike" noProof="0">
                          <a:latin typeface="Arial"/>
                        </a:rPr>
                        <a:t> </a:t>
                      </a:r>
                      <a:r>
                        <a:rPr lang="af-ZA" altLang="ko-KR" sz="1200" b="0" i="0" u="none" strike="noStrike" noProof="0" err="1">
                          <a:latin typeface="Arial"/>
                        </a:rPr>
                        <a:t>app</a:t>
                      </a:r>
                      <a:r>
                        <a:rPr lang="af-ZA" altLang="ko-KR" sz="1200" b="0" i="0" u="none" strike="noStrike" noProof="0">
                          <a:latin typeface="Arial"/>
                        </a:rPr>
                        <a:t> </a:t>
                      </a:r>
                      <a:r>
                        <a:rPr lang="af-ZA" altLang="ko-KR" sz="1200" b="0" i="0" u="none" strike="noStrike" noProof="0" err="1">
                          <a:latin typeface="Arial"/>
                        </a:rPr>
                        <a:t>to</a:t>
                      </a:r>
                      <a:r>
                        <a:rPr lang="af-ZA" altLang="ko-KR" sz="1200" b="0" i="0" u="none" strike="noStrike" noProof="0">
                          <a:latin typeface="Arial"/>
                        </a:rPr>
                        <a:t> a </a:t>
                      </a:r>
                      <a:r>
                        <a:rPr lang="af-ZA" altLang="ko-KR" sz="1200" b="0" i="0" u="none" strike="noStrike" noProof="0" err="1">
                          <a:latin typeface="Arial"/>
                        </a:rPr>
                        <a:t>darker</a:t>
                      </a:r>
                      <a:r>
                        <a:rPr lang="af-ZA" altLang="ko-KR" sz="1200" b="0" i="0" u="none" strike="noStrike" noProof="0">
                          <a:latin typeface="Arial"/>
                        </a:rPr>
                        <a:t> </a:t>
                      </a:r>
                      <a:r>
                        <a:rPr lang="af-ZA" altLang="ko-KR" sz="1200" b="0" i="0" u="none" strike="noStrike" noProof="0" err="1">
                          <a:latin typeface="Arial"/>
                        </a:rPr>
                        <a:t>colour</a:t>
                      </a:r>
                      <a:r>
                        <a:rPr lang="af-ZA" altLang="ko-KR" sz="1200" b="0" i="0" u="none" strike="noStrike" noProof="0">
                          <a:latin typeface="Arial"/>
                        </a:rPr>
                        <a:t> </a:t>
                      </a:r>
                      <a:r>
                        <a:rPr lang="af-ZA" altLang="ko-KR" sz="1200" b="0" i="0" u="none" strike="noStrike" noProof="0" err="1">
                          <a:latin typeface="Arial"/>
                        </a:rPr>
                        <a:t>theme</a:t>
                      </a:r>
                      <a:endParaRPr lang="en-US" altLang="ko-KR" sz="1200" b="0" i="0" u="none" strike="noStrike" noProof="0" err="1">
                        <a:latin typeface="Arial"/>
                      </a:endParaRPr>
                    </a:p>
                  </a:txBody>
                  <a:tcPr/>
                </a:tc>
                <a:tc>
                  <a:txBody>
                    <a:bodyPr/>
                    <a:lstStyle/>
                    <a:p>
                      <a:pPr lvl="0" algn="ctr">
                        <a:buNone/>
                      </a:pPr>
                      <a:r>
                        <a:rPr lang="ko-KR" altLang="en-US" sz="1200"/>
                        <a:t>00:35.00</a:t>
                      </a:r>
                    </a:p>
                  </a:txBody>
                  <a:tcPr>
                    <a:solidFill>
                      <a:schemeClr val="accent2">
                        <a:lumMod val="20000"/>
                        <a:lumOff val="80000"/>
                      </a:schemeClr>
                    </a:solidFill>
                  </a:tcPr>
                </a:tc>
                <a:tc>
                  <a:txBody>
                    <a:bodyPr/>
                    <a:lstStyle/>
                    <a:p>
                      <a:pPr lvl="0">
                        <a:buNone/>
                      </a:pPr>
                      <a:r>
                        <a:rPr lang="ko-KR" altLang="en-US" sz="1200" err="1"/>
                        <a:t>Miscellaneous</a:t>
                      </a:r>
                      <a:r>
                        <a:rPr lang="ko-KR" altLang="en-US" sz="1200"/>
                        <a:t>!</a:t>
                      </a:r>
                    </a:p>
                  </a:txBody>
                  <a:tcPr>
                    <a:solidFill>
                      <a:schemeClr val="accent2">
                        <a:lumMod val="20000"/>
                        <a:lumOff val="80000"/>
                      </a:schemeClr>
                    </a:solidFill>
                  </a:tcPr>
                </a:tc>
                <a:tc rowSpan="2">
                  <a:txBody>
                    <a:bodyPr/>
                    <a:lstStyle/>
                    <a:p>
                      <a:pPr lvl="0">
                        <a:buNone/>
                      </a:pPr>
                      <a:r>
                        <a:rPr lang="ko-KR" altLang="en-US" sz="1200" err="1"/>
                        <a:t>User</a:t>
                      </a:r>
                      <a:r>
                        <a:rPr lang="ko-KR" altLang="en-US" sz="1200"/>
                        <a:t> '</a:t>
                      </a:r>
                      <a:r>
                        <a:rPr lang="ko-KR" altLang="en-US" sz="1200" err="1"/>
                        <a:t>Ming</a:t>
                      </a:r>
                      <a:r>
                        <a:rPr lang="ko-KR" altLang="en-US" sz="1200"/>
                        <a:t>' </a:t>
                      </a:r>
                      <a:r>
                        <a:rPr lang="ko-KR" altLang="en-US" sz="1200" err="1"/>
                        <a:t>had</a:t>
                      </a:r>
                      <a:r>
                        <a:rPr lang="ko-KR" altLang="en-US" sz="1200"/>
                        <a:t> </a:t>
                      </a:r>
                      <a:r>
                        <a:rPr lang="ko-KR" altLang="en-US" sz="1200" err="1"/>
                        <a:t>trouble</a:t>
                      </a:r>
                      <a:r>
                        <a:rPr lang="ko-KR" altLang="en-US" sz="1200"/>
                        <a:t> </a:t>
                      </a:r>
                      <a:r>
                        <a:rPr lang="ko-KR" altLang="en-US" sz="1200" err="1"/>
                        <a:t>finding</a:t>
                      </a:r>
                      <a:r>
                        <a:rPr lang="ko-KR" altLang="en-US" sz="1200"/>
                        <a:t> </a:t>
                      </a:r>
                      <a:r>
                        <a:rPr lang="ko-KR" altLang="en-US" sz="1200" err="1"/>
                        <a:t>the</a:t>
                      </a:r>
                      <a:r>
                        <a:rPr lang="ko-KR" altLang="en-US" sz="1200"/>
                        <a:t> </a:t>
                      </a:r>
                      <a:r>
                        <a:rPr lang="ko-KR" altLang="en-US" sz="1200" err="1"/>
                        <a:t>settings</a:t>
                      </a:r>
                      <a:r>
                        <a:rPr lang="ko-KR" altLang="en-US" sz="1200"/>
                        <a:t> </a:t>
                      </a:r>
                      <a:r>
                        <a:rPr lang="ko-KR" altLang="en-US" sz="1200" err="1"/>
                        <a:t>for</a:t>
                      </a:r>
                      <a:r>
                        <a:rPr lang="ko-KR" altLang="en-US" sz="1200"/>
                        <a:t> </a:t>
                      </a:r>
                      <a:r>
                        <a:rPr lang="ko-KR" altLang="en-US" sz="1200" err="1"/>
                        <a:t>changing</a:t>
                      </a:r>
                      <a:r>
                        <a:rPr lang="ko-KR" altLang="en-US" sz="1200"/>
                        <a:t> </a:t>
                      </a:r>
                      <a:r>
                        <a:rPr lang="ko-KR" altLang="en-US" sz="1200" err="1"/>
                        <a:t>the</a:t>
                      </a:r>
                      <a:r>
                        <a:rPr lang="ko-KR" altLang="en-US" sz="1200"/>
                        <a:t> </a:t>
                      </a:r>
                      <a:r>
                        <a:rPr lang="ko-KR" altLang="en-US" sz="1200" err="1"/>
                        <a:t>colour</a:t>
                      </a:r>
                      <a:r>
                        <a:rPr lang="ko-KR" altLang="en-US" sz="1200"/>
                        <a:t> </a:t>
                      </a:r>
                      <a:r>
                        <a:rPr lang="ko-KR" altLang="en-US" sz="1200" err="1"/>
                        <a:t>theme</a:t>
                      </a:r>
                      <a:r>
                        <a:rPr lang="ko-KR" altLang="en-US" sz="1200"/>
                        <a:t>.</a:t>
                      </a:r>
                    </a:p>
                  </a:txBody>
                  <a:tcPr/>
                </a:tc>
                <a:extLst>
                  <a:ext uri="{0D108BD9-81ED-4DB2-BD59-A6C34878D82A}">
                    <a16:rowId xmlns:a16="http://schemas.microsoft.com/office/drawing/2014/main" val="4029713763"/>
                  </a:ext>
                </a:extLst>
              </a:tr>
              <a:tr h="462654">
                <a:tc vMerge="1">
                  <a:txBody>
                    <a:bodyPr/>
                    <a:lstStyle/>
                    <a:p>
                      <a:endParaRPr lang="ko-KR"/>
                    </a:p>
                  </a:txBody>
                  <a:tcPr/>
                </a:tc>
                <a:tc>
                  <a:txBody>
                    <a:bodyPr/>
                    <a:lstStyle/>
                    <a:p>
                      <a:pPr lvl="0" algn="ctr">
                        <a:buNone/>
                      </a:pPr>
                      <a:r>
                        <a:rPr lang="ko-KR" altLang="en-US" sz="1200"/>
                        <a:t>01:00.00</a:t>
                      </a:r>
                    </a:p>
                  </a:txBody>
                  <a:tcPr>
                    <a:solidFill>
                      <a:schemeClr val="accent6">
                        <a:lumMod val="20000"/>
                        <a:lumOff val="80000"/>
                      </a:schemeClr>
                    </a:solidFill>
                  </a:tcPr>
                </a:tc>
                <a:tc>
                  <a:txBody>
                    <a:bodyPr/>
                    <a:lstStyle/>
                    <a:p>
                      <a:pPr lvl="0">
                        <a:buNone/>
                      </a:pPr>
                      <a:r>
                        <a:rPr lang="ko-KR" altLang="en-US" sz="1200" err="1"/>
                        <a:t>It's</a:t>
                      </a:r>
                      <a:r>
                        <a:rPr lang="ko-KR" altLang="en-US" sz="1200"/>
                        <a:t> </a:t>
                      </a:r>
                      <a:r>
                        <a:rPr lang="ko-KR" altLang="en-US" sz="1200" err="1"/>
                        <a:t>the</a:t>
                      </a:r>
                      <a:r>
                        <a:rPr lang="ko-KR" altLang="en-US" sz="1200"/>
                        <a:t> </a:t>
                      </a:r>
                      <a:r>
                        <a:rPr lang="ko-KR" altLang="en-US" sz="1200" err="1"/>
                        <a:t>same</a:t>
                      </a:r>
                      <a:r>
                        <a:rPr lang="ko-KR" altLang="en-US" sz="1200"/>
                        <a:t> </a:t>
                      </a:r>
                      <a:r>
                        <a:rPr lang="ko-KR" altLang="en-US" sz="1200" err="1"/>
                        <a:t>thing</a:t>
                      </a:r>
                      <a:r>
                        <a:rPr lang="ko-KR" altLang="en-US" sz="1200"/>
                        <a:t>! </a:t>
                      </a:r>
                      <a:r>
                        <a:rPr lang="ko-KR" altLang="en-US" sz="1200" err="1"/>
                        <a:t>Whoo</a:t>
                      </a:r>
                      <a:r>
                        <a:rPr lang="ko-KR" altLang="en-US" sz="1200"/>
                        <a:t>! </a:t>
                      </a:r>
                      <a:r>
                        <a:rPr lang="ko-KR" altLang="en-US" sz="1200" err="1"/>
                        <a:t>Smartlight</a:t>
                      </a:r>
                      <a:r>
                        <a:rPr lang="ko-KR" altLang="en-US" sz="1200"/>
                        <a:t>?  </a:t>
                      </a:r>
                      <a:r>
                        <a:rPr lang="ko-KR" altLang="en-US" sz="1200" err="1"/>
                        <a:t>Oh</a:t>
                      </a:r>
                      <a:r>
                        <a:rPr lang="ko-KR" altLang="en-US" sz="1200"/>
                        <a:t>! </a:t>
                      </a:r>
                      <a:r>
                        <a:rPr lang="ko-KR" altLang="en-US" sz="1200" err="1"/>
                        <a:t>Night</a:t>
                      </a:r>
                      <a:r>
                        <a:rPr lang="ko-KR" altLang="en-US" sz="1200"/>
                        <a:t> </a:t>
                      </a:r>
                      <a:r>
                        <a:rPr lang="ko-KR" altLang="en-US" sz="1200" err="1"/>
                        <a:t>Owl</a:t>
                      </a:r>
                      <a:r>
                        <a:rPr lang="ko-KR" altLang="en-US" sz="1200"/>
                        <a:t>, </a:t>
                      </a:r>
                      <a:r>
                        <a:rPr lang="ko-KR" altLang="en-US" sz="1200" err="1"/>
                        <a:t>I</a:t>
                      </a:r>
                      <a:r>
                        <a:rPr lang="ko-KR" altLang="en-US" sz="1200"/>
                        <a:t> </a:t>
                      </a:r>
                      <a:r>
                        <a:rPr lang="ko-KR" altLang="en-US" sz="1200" err="1"/>
                        <a:t>like</a:t>
                      </a:r>
                      <a:r>
                        <a:rPr lang="ko-KR" altLang="en-US" sz="1200"/>
                        <a:t> </a:t>
                      </a:r>
                      <a:r>
                        <a:rPr lang="ko-KR" altLang="en-US" sz="1200" err="1"/>
                        <a:t>that</a:t>
                      </a:r>
                      <a:r>
                        <a:rPr lang="ko-KR" altLang="en-US" sz="1200"/>
                        <a:t>.</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4164981769"/>
                  </a:ext>
                </a:extLst>
              </a:tr>
              <a:tr h="279012">
                <a:tc rowSpan="2">
                  <a:txBody>
                    <a:bodyPr/>
                    <a:lstStyle/>
                    <a:p>
                      <a:pPr marL="0" marR="0" lvl="0" indent="0" algn="ctr">
                        <a:lnSpc>
                          <a:spcPct val="100000"/>
                        </a:lnSpc>
                        <a:spcBef>
                          <a:spcPts val="0"/>
                        </a:spcBef>
                        <a:spcAft>
                          <a:spcPts val="0"/>
                        </a:spcAft>
                        <a:buNone/>
                      </a:pPr>
                      <a:r>
                        <a:rPr lang="en-US" sz="1400" b="1" i="0" u="none" strike="noStrike" noProof="0">
                          <a:solidFill>
                            <a:schemeClr val="dk1"/>
                          </a:solidFill>
                          <a:latin typeface="Open Sans"/>
                        </a:rPr>
                        <a:t>Task 5</a:t>
                      </a:r>
                      <a:endParaRPr lang="en-US" sz="1400" b="0" i="0" u="none" strike="noStrike" noProof="0">
                        <a:latin typeface="Arial"/>
                      </a:endParaRPr>
                    </a:p>
                    <a:p>
                      <a:pPr marL="0" marR="0" lvl="0" indent="0" algn="ctr">
                        <a:lnSpc>
                          <a:spcPct val="100000"/>
                        </a:lnSpc>
                        <a:spcBef>
                          <a:spcPts val="0"/>
                        </a:spcBef>
                        <a:spcAft>
                          <a:spcPts val="0"/>
                        </a:spcAft>
                        <a:buNone/>
                      </a:pPr>
                      <a:r>
                        <a:rPr lang="af-ZA" sz="1200" b="0" i="0" u="none" strike="noStrike" noProof="0" err="1">
                          <a:latin typeface="Arial"/>
                        </a:rPr>
                        <a:t>Listen</a:t>
                      </a:r>
                      <a:r>
                        <a:rPr lang="af-ZA" sz="1200" b="0" i="0" u="none" strike="noStrike" noProof="0">
                          <a:latin typeface="Arial"/>
                        </a:rPr>
                        <a:t> </a:t>
                      </a:r>
                      <a:r>
                        <a:rPr lang="af-ZA" sz="1200" b="0" i="0" u="none" strike="noStrike" noProof="0" err="1">
                          <a:latin typeface="Arial"/>
                        </a:rPr>
                        <a:t>to</a:t>
                      </a:r>
                      <a:r>
                        <a:rPr lang="af-ZA" sz="1200" b="0" i="0" u="none" strike="noStrike" noProof="0">
                          <a:latin typeface="Arial"/>
                        </a:rPr>
                        <a:t> </a:t>
                      </a:r>
                      <a:r>
                        <a:rPr lang="af-ZA" sz="1200" b="0" i="0" u="none" strike="noStrike" noProof="0" err="1">
                          <a:latin typeface="Arial"/>
                        </a:rPr>
                        <a:t>one</a:t>
                      </a:r>
                      <a:r>
                        <a:rPr lang="af-ZA" sz="1200" b="0" i="0" u="none" strike="noStrike" noProof="0">
                          <a:latin typeface="Arial"/>
                        </a:rPr>
                        <a:t> of </a:t>
                      </a:r>
                      <a:r>
                        <a:rPr lang="af-ZA" sz="1200" b="0" i="0" u="none" strike="noStrike" noProof="0" err="1">
                          <a:latin typeface="Arial"/>
                        </a:rPr>
                        <a:t>the</a:t>
                      </a:r>
                      <a:r>
                        <a:rPr lang="af-ZA" sz="1200" b="0" i="0" u="none" strike="noStrike" noProof="0">
                          <a:latin typeface="Arial"/>
                        </a:rPr>
                        <a:t> </a:t>
                      </a:r>
                      <a:r>
                        <a:rPr lang="af-ZA" sz="1200" b="0" i="0" u="none" strike="noStrike" noProof="0" err="1">
                          <a:latin typeface="Arial"/>
                        </a:rPr>
                        <a:t>recorded</a:t>
                      </a:r>
                      <a:r>
                        <a:rPr lang="af-ZA" sz="1200" b="0" i="0" u="none" strike="noStrike" noProof="0">
                          <a:latin typeface="Arial"/>
                        </a:rPr>
                        <a:t> </a:t>
                      </a:r>
                      <a:r>
                        <a:rPr lang="af-ZA" sz="1200" b="0" i="0" u="none" strike="noStrike" noProof="0" err="1">
                          <a:latin typeface="Arial"/>
                        </a:rPr>
                        <a:t>sounds</a:t>
                      </a:r>
                      <a:r>
                        <a:rPr lang="af-ZA" sz="1200" b="0" i="0" u="none" strike="noStrike" noProof="0">
                          <a:latin typeface="Arial"/>
                        </a:rPr>
                        <a:t> </a:t>
                      </a:r>
                      <a:r>
                        <a:rPr lang="af-ZA" sz="1200" b="0" i="0" u="none" strike="noStrike" noProof="0" err="1">
                          <a:latin typeface="Arial"/>
                        </a:rPr>
                        <a:t>that</a:t>
                      </a:r>
                      <a:r>
                        <a:rPr lang="af-ZA" sz="1200" b="0" i="0" u="none" strike="noStrike" noProof="0">
                          <a:latin typeface="Arial"/>
                        </a:rPr>
                        <a:t> </a:t>
                      </a:r>
                      <a:r>
                        <a:rPr lang="af-ZA" sz="1200" b="0" i="0" u="none" strike="noStrike" noProof="0" err="1">
                          <a:latin typeface="Arial"/>
                        </a:rPr>
                        <a:t>the</a:t>
                      </a:r>
                      <a:r>
                        <a:rPr lang="af-ZA" sz="1200" b="0" i="0" u="none" strike="noStrike" noProof="0">
                          <a:latin typeface="Arial"/>
                        </a:rPr>
                        <a:t> </a:t>
                      </a:r>
                      <a:r>
                        <a:rPr lang="af-ZA" sz="1200" b="0" i="0" u="none" strike="noStrike" noProof="0" err="1">
                          <a:latin typeface="Arial"/>
                        </a:rPr>
                        <a:t>user</a:t>
                      </a:r>
                      <a:r>
                        <a:rPr lang="af-ZA" sz="1200" b="0" i="0" u="none" strike="noStrike" noProof="0">
                          <a:latin typeface="Arial"/>
                        </a:rPr>
                        <a:t> </a:t>
                      </a:r>
                      <a:r>
                        <a:rPr lang="af-ZA" sz="1200" b="0" i="0" u="none" strike="noStrike" noProof="0" err="1">
                          <a:latin typeface="Arial"/>
                        </a:rPr>
                        <a:t>made</a:t>
                      </a:r>
                      <a:r>
                        <a:rPr lang="af-ZA" sz="1200" b="0" i="0" u="none" strike="noStrike" noProof="0">
                          <a:latin typeface="Arial"/>
                        </a:rPr>
                        <a:t> </a:t>
                      </a:r>
                      <a:r>
                        <a:rPr lang="af-ZA" sz="1200" b="0" i="0" u="none" strike="noStrike" noProof="0" err="1">
                          <a:latin typeface="Arial"/>
                        </a:rPr>
                        <a:t>during</a:t>
                      </a:r>
                      <a:r>
                        <a:rPr lang="af-ZA" sz="1200" b="0" i="0" u="none" strike="noStrike" noProof="0">
                          <a:latin typeface="Arial"/>
                        </a:rPr>
                        <a:t> </a:t>
                      </a:r>
                      <a:r>
                        <a:rPr lang="af-ZA" sz="1200" b="0" i="0" u="none" strike="noStrike" noProof="0" err="1">
                          <a:latin typeface="Arial"/>
                        </a:rPr>
                        <a:t>sleeping</a:t>
                      </a:r>
                      <a:endParaRPr lang="en-US" sz="1200" b="0" i="0" u="none" strike="noStrike" noProof="0" err="1">
                        <a:latin typeface="Arial"/>
                      </a:endParaRPr>
                    </a:p>
                  </a:txBody>
                  <a:tcPr/>
                </a:tc>
                <a:tc>
                  <a:txBody>
                    <a:bodyPr/>
                    <a:lstStyle/>
                    <a:p>
                      <a:pPr lvl="0" algn="ctr">
                        <a:buNone/>
                      </a:pPr>
                      <a:r>
                        <a:rPr lang="ko-KR" altLang="en-US" sz="1200"/>
                        <a:t>02:09.00</a:t>
                      </a:r>
                    </a:p>
                  </a:txBody>
                  <a:tcPr>
                    <a:solidFill>
                      <a:schemeClr val="accent2">
                        <a:lumMod val="20000"/>
                        <a:lumOff val="80000"/>
                      </a:schemeClr>
                    </a:solidFill>
                  </a:tcPr>
                </a:tc>
                <a:tc>
                  <a:txBody>
                    <a:bodyPr/>
                    <a:lstStyle/>
                    <a:p>
                      <a:pPr lvl="0">
                        <a:buNone/>
                      </a:pPr>
                      <a:r>
                        <a:rPr lang="ko-KR" altLang="en-US" sz="1200" err="1"/>
                        <a:t>Weird</a:t>
                      </a:r>
                      <a:r>
                        <a:rPr lang="ko-KR" altLang="en-US" sz="1200"/>
                        <a:t>.. </a:t>
                      </a:r>
                      <a:r>
                        <a:rPr lang="ko-KR" altLang="en-US" sz="1200" err="1"/>
                        <a:t>It</a:t>
                      </a:r>
                      <a:r>
                        <a:rPr lang="ko-KR" altLang="en-US" sz="1200"/>
                        <a:t> </a:t>
                      </a:r>
                      <a:r>
                        <a:rPr lang="ko-KR" altLang="en-US" sz="1200" err="1"/>
                        <a:t>doesn't</a:t>
                      </a:r>
                      <a:r>
                        <a:rPr lang="ko-KR" altLang="en-US" sz="1200"/>
                        <a:t> </a:t>
                      </a:r>
                      <a:r>
                        <a:rPr lang="ko-KR" altLang="en-US" sz="1200" err="1"/>
                        <a:t>show</a:t>
                      </a:r>
                      <a:r>
                        <a:rPr lang="ko-KR" altLang="en-US" sz="1200"/>
                        <a:t> </a:t>
                      </a:r>
                      <a:r>
                        <a:rPr lang="ko-KR" altLang="en-US" sz="1200" err="1"/>
                        <a:t>up</a:t>
                      </a:r>
                      <a:r>
                        <a:rPr lang="ko-KR" altLang="en-US" sz="1200"/>
                        <a:t> </a:t>
                      </a:r>
                      <a:r>
                        <a:rPr lang="ko-KR" altLang="en-US" sz="1200" err="1"/>
                        <a:t>even</a:t>
                      </a:r>
                      <a:r>
                        <a:rPr lang="ko-KR" altLang="en-US" sz="1200"/>
                        <a:t> </a:t>
                      </a:r>
                      <a:r>
                        <a:rPr lang="ko-KR" altLang="en-US" sz="1200" err="1"/>
                        <a:t>if</a:t>
                      </a:r>
                      <a:r>
                        <a:rPr lang="ko-KR" altLang="en-US" sz="1200"/>
                        <a:t> </a:t>
                      </a:r>
                      <a:r>
                        <a:rPr lang="ko-KR" altLang="en-US" sz="1200" err="1"/>
                        <a:t>I</a:t>
                      </a:r>
                      <a:r>
                        <a:rPr lang="ko-KR" altLang="en-US" sz="1200"/>
                        <a:t> </a:t>
                      </a:r>
                      <a:r>
                        <a:rPr lang="ko-KR" altLang="en-US" sz="1200" err="1"/>
                        <a:t>find</a:t>
                      </a:r>
                      <a:r>
                        <a:rPr lang="ko-KR" altLang="en-US" sz="1200"/>
                        <a:t> </a:t>
                      </a:r>
                      <a:r>
                        <a:rPr lang="ko-KR" altLang="en-US" sz="1200" err="1"/>
                        <a:t>it</a:t>
                      </a:r>
                      <a:r>
                        <a:rPr lang="ko-KR" altLang="en-US" sz="1200"/>
                        <a:t>.</a:t>
                      </a:r>
                    </a:p>
                  </a:txBody>
                  <a:tcPr>
                    <a:solidFill>
                      <a:schemeClr val="accent2">
                        <a:lumMod val="20000"/>
                        <a:lumOff val="80000"/>
                      </a:schemeClr>
                    </a:solidFill>
                  </a:tcPr>
                </a:tc>
                <a:tc rowSpan="2">
                  <a:txBody>
                    <a:bodyPr/>
                    <a:lstStyle/>
                    <a:p>
                      <a:pPr lvl="0">
                        <a:buNone/>
                      </a:pPr>
                      <a:r>
                        <a:rPr lang="ko-KR" altLang="en-US" sz="1200" err="1"/>
                        <a:t>Both</a:t>
                      </a:r>
                      <a:r>
                        <a:rPr lang="ko-KR" altLang="en-US" sz="1200"/>
                        <a:t> </a:t>
                      </a:r>
                      <a:r>
                        <a:rPr lang="ko-KR" altLang="en-US" sz="1200" err="1"/>
                        <a:t>users</a:t>
                      </a:r>
                      <a:r>
                        <a:rPr lang="ko-KR" altLang="en-US" sz="1200"/>
                        <a:t> </a:t>
                      </a:r>
                      <a:r>
                        <a:rPr lang="ko-KR" altLang="en-US" sz="1200" err="1"/>
                        <a:t>could</a:t>
                      </a:r>
                      <a:r>
                        <a:rPr lang="ko-KR" altLang="en-US" sz="1200"/>
                        <a:t> </a:t>
                      </a:r>
                      <a:r>
                        <a:rPr lang="ko-KR" altLang="en-US" sz="1200" err="1"/>
                        <a:t>not</a:t>
                      </a:r>
                      <a:r>
                        <a:rPr lang="ko-KR" altLang="en-US" sz="1200"/>
                        <a:t> </a:t>
                      </a:r>
                      <a:r>
                        <a:rPr lang="ko-KR" altLang="en-US" sz="1200" err="1"/>
                        <a:t>notice</a:t>
                      </a:r>
                      <a:r>
                        <a:rPr lang="ko-KR" altLang="en-US" sz="1200"/>
                        <a:t> </a:t>
                      </a:r>
                      <a:r>
                        <a:rPr lang="ko-KR" altLang="en-US" sz="1200" err="1"/>
                        <a:t>the</a:t>
                      </a:r>
                      <a:r>
                        <a:rPr lang="ko-KR" altLang="en-US" sz="1200"/>
                        <a:t> </a:t>
                      </a:r>
                      <a:r>
                        <a:rPr lang="ko-KR" altLang="en-US" sz="1200" err="1"/>
                        <a:t>menu</a:t>
                      </a:r>
                      <a:r>
                        <a:rPr lang="ko-KR" altLang="en-US" sz="1200"/>
                        <a:t> </a:t>
                      </a:r>
                      <a:r>
                        <a:rPr lang="ko-KR" altLang="en-US" sz="1200" err="1"/>
                        <a:t>button</a:t>
                      </a:r>
                      <a:r>
                        <a:rPr lang="ko-KR" altLang="en-US" sz="1200"/>
                        <a:t> </a:t>
                      </a:r>
                      <a:r>
                        <a:rPr lang="ko-KR" altLang="en-US" sz="1200" err="1"/>
                        <a:t>for</a:t>
                      </a:r>
                      <a:r>
                        <a:rPr lang="ko-KR" altLang="en-US" sz="1200"/>
                        <a:t> </a:t>
                      </a:r>
                      <a:r>
                        <a:rPr lang="ko-KR" altLang="en-US" sz="1200" err="1"/>
                        <a:t>a</a:t>
                      </a:r>
                      <a:r>
                        <a:rPr lang="ko-KR" altLang="en-US" sz="1200"/>
                        <a:t> </a:t>
                      </a:r>
                      <a:r>
                        <a:rPr lang="ko-KR" altLang="en-US" sz="1200" err="1"/>
                        <a:t>while</a:t>
                      </a:r>
                      <a:r>
                        <a:rPr lang="ko-KR" altLang="en-US" sz="1200"/>
                        <a:t>.</a:t>
                      </a:r>
                    </a:p>
                  </a:txBody>
                  <a:tcPr/>
                </a:tc>
                <a:extLst>
                  <a:ext uri="{0D108BD9-81ED-4DB2-BD59-A6C34878D82A}">
                    <a16:rowId xmlns:a16="http://schemas.microsoft.com/office/drawing/2014/main" val="3749791013"/>
                  </a:ext>
                </a:extLst>
              </a:tr>
              <a:tr h="925815">
                <a:tc vMerge="1">
                  <a:txBody>
                    <a:bodyPr/>
                    <a:lstStyle/>
                    <a:p>
                      <a:endParaRPr lang="ko-KR"/>
                    </a:p>
                  </a:txBody>
                  <a:tcPr/>
                </a:tc>
                <a:tc>
                  <a:txBody>
                    <a:bodyPr/>
                    <a:lstStyle/>
                    <a:p>
                      <a:pPr lvl="0" algn="ctr">
                        <a:buNone/>
                      </a:pPr>
                      <a:r>
                        <a:rPr lang="ko-KR" altLang="en-US" sz="1200"/>
                        <a:t>05:11.00</a:t>
                      </a:r>
                    </a:p>
                  </a:txBody>
                  <a:tcPr>
                    <a:solidFill>
                      <a:schemeClr val="accent6">
                        <a:lumMod val="20000"/>
                        <a:lumOff val="80000"/>
                      </a:schemeClr>
                    </a:solidFill>
                  </a:tcPr>
                </a:tc>
                <a:tc>
                  <a:txBody>
                    <a:bodyPr/>
                    <a:lstStyle/>
                    <a:p>
                      <a:pPr lvl="0">
                        <a:buNone/>
                      </a:pPr>
                      <a:r>
                        <a:rPr lang="ko-KR" altLang="en-US" sz="1200" dirty="0" err="1"/>
                        <a:t>Umm</a:t>
                      </a:r>
                      <a:r>
                        <a:rPr lang="ko-KR" altLang="en-US" sz="1200" dirty="0"/>
                        <a:t>.. </a:t>
                      </a:r>
                      <a:r>
                        <a:rPr lang="ko-KR" altLang="en-US" sz="1200" dirty="0" err="1"/>
                        <a:t>It's</a:t>
                      </a:r>
                      <a:r>
                        <a:rPr lang="ko-KR" altLang="en-US" sz="1200" dirty="0"/>
                        <a:t> </a:t>
                      </a:r>
                      <a:r>
                        <a:rPr lang="ko-KR" altLang="en-US" sz="1200" dirty="0" err="1"/>
                        <a:t>not</a:t>
                      </a:r>
                      <a:r>
                        <a:rPr lang="ko-KR" altLang="en-US" sz="1200" dirty="0"/>
                        <a:t> </a:t>
                      </a:r>
                      <a:r>
                        <a:rPr lang="ko-KR" altLang="en-US" sz="1200" dirty="0" err="1"/>
                        <a:t>here</a:t>
                      </a:r>
                      <a:r>
                        <a:rPr lang="ko-KR" altLang="en-US" sz="1200" dirty="0"/>
                        <a:t>.. </a:t>
                      </a:r>
                      <a:r>
                        <a:rPr lang="ko-KR" altLang="en-US" sz="1200" dirty="0" err="1"/>
                        <a:t>Sleep</a:t>
                      </a:r>
                      <a:r>
                        <a:rPr lang="ko-KR" altLang="en-US" sz="1200" dirty="0"/>
                        <a:t> </a:t>
                      </a:r>
                      <a:r>
                        <a:rPr lang="ko-KR" altLang="en-US" sz="1200" dirty="0" err="1"/>
                        <a:t>tracking</a:t>
                      </a:r>
                      <a:r>
                        <a:rPr lang="ko-KR" altLang="en-US" sz="1200" dirty="0"/>
                        <a:t>.. </a:t>
                      </a:r>
                      <a:r>
                        <a:rPr lang="ko-KR" altLang="en-US" sz="1200" dirty="0" err="1"/>
                        <a:t>I</a:t>
                      </a:r>
                      <a:r>
                        <a:rPr lang="ko-KR" altLang="en-US" sz="1200" dirty="0"/>
                        <a:t> </a:t>
                      </a:r>
                      <a:r>
                        <a:rPr lang="ko-KR" altLang="en-US" sz="1200" dirty="0" err="1"/>
                        <a:t>cannot</a:t>
                      </a:r>
                      <a:r>
                        <a:rPr lang="ko-KR" altLang="en-US" sz="1200" dirty="0"/>
                        <a:t> </a:t>
                      </a:r>
                      <a:r>
                        <a:rPr lang="ko-KR" altLang="en-US" sz="1200" dirty="0" err="1"/>
                        <a:t>find</a:t>
                      </a:r>
                      <a:r>
                        <a:rPr lang="ko-KR" altLang="en-US" sz="1200" dirty="0"/>
                        <a:t> </a:t>
                      </a:r>
                      <a:r>
                        <a:rPr lang="ko-KR" altLang="en-US" sz="1200" dirty="0" err="1"/>
                        <a:t>it</a:t>
                      </a:r>
                      <a:r>
                        <a:rPr lang="ko-KR" altLang="en-US" sz="1200" dirty="0"/>
                        <a:t>. </a:t>
                      </a:r>
                      <a:r>
                        <a:rPr lang="ko-KR" altLang="en-US" sz="1200" dirty="0" err="1"/>
                        <a:t>Sleep</a:t>
                      </a:r>
                      <a:r>
                        <a:rPr lang="ko-KR" altLang="en-US" sz="1200" dirty="0"/>
                        <a:t> </a:t>
                      </a:r>
                      <a:r>
                        <a:rPr lang="ko-KR" altLang="en-US" sz="1200" dirty="0" err="1"/>
                        <a:t>noise</a:t>
                      </a:r>
                      <a:r>
                        <a:rPr lang="ko-KR" altLang="en-US" sz="1200" dirty="0"/>
                        <a:t> </a:t>
                      </a:r>
                      <a:r>
                        <a:rPr lang="ko-KR" altLang="en-US" sz="1200" dirty="0" err="1"/>
                        <a:t>recording</a:t>
                      </a:r>
                      <a:r>
                        <a:rPr lang="ko-KR" altLang="en-US" sz="1200" dirty="0"/>
                        <a:t>..? </a:t>
                      </a:r>
                      <a:r>
                        <a:rPr lang="ko-KR" altLang="en-US" sz="1200" dirty="0" err="1"/>
                        <a:t>Sleep</a:t>
                      </a:r>
                      <a:r>
                        <a:rPr lang="ko-KR" altLang="en-US" sz="1200" dirty="0"/>
                        <a:t> </a:t>
                      </a:r>
                      <a:r>
                        <a:rPr lang="ko-KR" altLang="en-US" sz="1200" dirty="0" err="1"/>
                        <a:t>recording</a:t>
                      </a:r>
                      <a:r>
                        <a:rPr lang="ko-KR" altLang="en-US" sz="1200" dirty="0"/>
                        <a:t>?  </a:t>
                      </a:r>
                      <a:r>
                        <a:rPr lang="ko-KR" altLang="en-US" sz="1200" dirty="0" err="1"/>
                        <a:t>Mm</a:t>
                      </a:r>
                      <a:r>
                        <a:rPr lang="ko-KR" altLang="en-US" sz="1200" dirty="0"/>
                        <a:t>... </a:t>
                      </a:r>
                      <a:r>
                        <a:rPr lang="ko-KR" altLang="en-US" sz="1200" dirty="0" err="1"/>
                        <a:t>I</a:t>
                      </a:r>
                      <a:r>
                        <a:rPr lang="ko-KR" altLang="en-US" sz="1200" dirty="0"/>
                        <a:t> </a:t>
                      </a:r>
                      <a:r>
                        <a:rPr lang="ko-KR" altLang="en-US" sz="1200" dirty="0" err="1"/>
                        <a:t>might</a:t>
                      </a:r>
                      <a:r>
                        <a:rPr lang="ko-KR" altLang="en-US" sz="1200" dirty="0"/>
                        <a:t> </a:t>
                      </a:r>
                      <a:r>
                        <a:rPr lang="ko-KR" altLang="en-US" sz="1200" dirty="0" err="1"/>
                        <a:t>take</a:t>
                      </a:r>
                      <a:r>
                        <a:rPr lang="ko-KR" altLang="en-US" sz="1200" dirty="0"/>
                        <a:t> </a:t>
                      </a:r>
                      <a:r>
                        <a:rPr lang="ko-KR" altLang="en-US" sz="1200" dirty="0" err="1"/>
                        <a:t>forever</a:t>
                      </a:r>
                      <a:r>
                        <a:rPr lang="ko-KR" altLang="en-US" sz="1200" dirty="0"/>
                        <a:t>. </a:t>
                      </a:r>
                      <a:r>
                        <a:rPr lang="ko-KR" altLang="en-US" sz="1200" dirty="0" err="1"/>
                        <a:t>By</a:t>
                      </a:r>
                      <a:r>
                        <a:rPr lang="ko-KR" altLang="en-US" sz="1200" dirty="0"/>
                        <a:t> </a:t>
                      </a:r>
                      <a:r>
                        <a:rPr lang="ko-KR" altLang="en-US" sz="1200" dirty="0" err="1"/>
                        <a:t>the</a:t>
                      </a:r>
                      <a:r>
                        <a:rPr lang="ko-KR" altLang="en-US" sz="1200" dirty="0"/>
                        <a:t> </a:t>
                      </a:r>
                      <a:r>
                        <a:rPr lang="ko-KR" altLang="en-US" sz="1200" dirty="0" err="1"/>
                        <a:t>way</a:t>
                      </a:r>
                      <a:r>
                        <a:rPr lang="ko-KR" altLang="en-US" sz="1200" dirty="0"/>
                        <a:t> </a:t>
                      </a:r>
                      <a:r>
                        <a:rPr lang="ko-KR" altLang="en-US" sz="1200" dirty="0" err="1"/>
                        <a:t>I</a:t>
                      </a:r>
                      <a:r>
                        <a:rPr lang="ko-KR" altLang="en-US" sz="1200" dirty="0"/>
                        <a:t> </a:t>
                      </a:r>
                      <a:r>
                        <a:rPr lang="ko-KR" altLang="en-US" sz="1200" dirty="0" err="1"/>
                        <a:t>like</a:t>
                      </a:r>
                      <a:r>
                        <a:rPr lang="ko-KR" altLang="en-US" sz="1200" dirty="0"/>
                        <a:t> </a:t>
                      </a:r>
                      <a:r>
                        <a:rPr lang="ko-KR" altLang="en-US" sz="1200" dirty="0" err="1"/>
                        <a:t>how</a:t>
                      </a:r>
                      <a:r>
                        <a:rPr lang="ko-KR" altLang="en-US" sz="1200" dirty="0"/>
                        <a:t> </a:t>
                      </a:r>
                      <a:r>
                        <a:rPr lang="ko-KR" altLang="en-US" sz="1200" dirty="0" err="1"/>
                        <a:t>there's</a:t>
                      </a:r>
                      <a:r>
                        <a:rPr lang="ko-KR" altLang="en-US" sz="1200" dirty="0"/>
                        <a:t> </a:t>
                      </a:r>
                      <a:r>
                        <a:rPr lang="ko-KR" altLang="en-US" sz="1200" dirty="0" err="1"/>
                        <a:t>many</a:t>
                      </a:r>
                      <a:r>
                        <a:rPr lang="ko-KR" altLang="en-US" sz="1200" dirty="0"/>
                        <a:t> </a:t>
                      </a:r>
                      <a:r>
                        <a:rPr lang="ko-KR" altLang="en-US" sz="1200" dirty="0" err="1"/>
                        <a:t>functions</a:t>
                      </a:r>
                      <a:endParaRPr lang="ko-KR" altLang="en-US" sz="1200" dirty="0"/>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3668995674"/>
                  </a:ext>
                </a:extLst>
              </a:tr>
            </a:tbl>
          </a:graphicData>
        </a:graphic>
      </p:graphicFrame>
      <p:pic>
        <p:nvPicPr>
          <p:cNvPr id="9" name="그래픽 8" descr="채우기 없는 웃고 있는 얼굴">
            <a:extLst>
              <a:ext uri="{FF2B5EF4-FFF2-40B4-BE49-F238E27FC236}">
                <a16:creationId xmlns:a16="http://schemas.microsoft.com/office/drawing/2014/main" id="{266B06B3-C673-4F4E-9A99-11BF0E467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9763" y="324854"/>
            <a:ext cx="914400" cy="914400"/>
          </a:xfrm>
          <a:prstGeom prst="rect">
            <a:avLst/>
          </a:prstGeom>
        </p:spPr>
      </p:pic>
      <p:pic>
        <p:nvPicPr>
          <p:cNvPr id="11" name="그래픽 10" descr="채우기 없는 선글라스 얼굴">
            <a:extLst>
              <a:ext uri="{FF2B5EF4-FFF2-40B4-BE49-F238E27FC236}">
                <a16:creationId xmlns:a16="http://schemas.microsoft.com/office/drawing/2014/main" id="{709BEACF-EE50-4F23-9BDB-FC2DDEA41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611" y="337387"/>
            <a:ext cx="914400" cy="914400"/>
          </a:xfrm>
          <a:prstGeom prst="rect">
            <a:avLst/>
          </a:prstGeom>
        </p:spPr>
      </p:pic>
      <p:sp>
        <p:nvSpPr>
          <p:cNvPr id="13" name="Google Shape;382;p27">
            <a:extLst>
              <a:ext uri="{FF2B5EF4-FFF2-40B4-BE49-F238E27FC236}">
                <a16:creationId xmlns:a16="http://schemas.microsoft.com/office/drawing/2014/main" id="{68E93445-23D1-4F96-82A3-6730ADD915BC}"/>
              </a:ext>
            </a:extLst>
          </p:cNvPr>
          <p:cNvSpPr/>
          <p:nvPr/>
        </p:nvSpPr>
        <p:spPr>
          <a:xfrm>
            <a:off x="7089469" y="1246971"/>
            <a:ext cx="674983" cy="246181"/>
          </a:xfrm>
          <a:prstGeom prst="rect">
            <a:avLst/>
          </a:prstGeom>
          <a:noFill/>
          <a:ln>
            <a:noFill/>
          </a:ln>
        </p:spPr>
        <p:txBody>
          <a:bodyPr spcFirstLastPara="1" wrap="square" lIns="91425" tIns="45700" rIns="91425" bIns="45700" anchor="t" anchorCtr="0">
            <a:spAutoFit/>
          </a:bodyPr>
          <a:lstStyle/>
          <a:p>
            <a:pPr algn="ctr"/>
            <a:r>
              <a:rPr lang="en-US" sz="1000">
                <a:solidFill>
                  <a:schemeClr val="dk1"/>
                </a:solidFill>
              </a:rPr>
              <a:t>Kei</a:t>
            </a:r>
            <a:endParaRPr lang="ko-KR"/>
          </a:p>
        </p:txBody>
      </p:sp>
      <p:sp>
        <p:nvSpPr>
          <p:cNvPr id="14" name="Google Shape;382;p27">
            <a:extLst>
              <a:ext uri="{FF2B5EF4-FFF2-40B4-BE49-F238E27FC236}">
                <a16:creationId xmlns:a16="http://schemas.microsoft.com/office/drawing/2014/main" id="{45582013-B893-4A88-B903-7C0A6524D5F2}"/>
              </a:ext>
            </a:extLst>
          </p:cNvPr>
          <p:cNvSpPr/>
          <p:nvPr/>
        </p:nvSpPr>
        <p:spPr>
          <a:xfrm>
            <a:off x="8362811" y="1246971"/>
            <a:ext cx="674983" cy="246181"/>
          </a:xfrm>
          <a:prstGeom prst="rect">
            <a:avLst/>
          </a:prstGeom>
          <a:noFill/>
          <a:ln>
            <a:noFill/>
          </a:ln>
        </p:spPr>
        <p:txBody>
          <a:bodyPr spcFirstLastPara="1" wrap="square" lIns="91425" tIns="45700" rIns="91425" bIns="45700" anchor="t" anchorCtr="0">
            <a:spAutoFit/>
          </a:bodyPr>
          <a:lstStyle/>
          <a:p>
            <a:pPr algn="ctr"/>
            <a:r>
              <a:rPr lang="en-US" sz="1000">
                <a:solidFill>
                  <a:schemeClr val="dk1"/>
                </a:solidFill>
              </a:rPr>
              <a:t>Ming</a:t>
            </a:r>
            <a:endParaRPr lang="ko-KR"/>
          </a:p>
        </p:txBody>
      </p:sp>
      <p:sp>
        <p:nvSpPr>
          <p:cNvPr id="15" name="Google Shape;401;p28">
            <a:extLst>
              <a:ext uri="{FF2B5EF4-FFF2-40B4-BE49-F238E27FC236}">
                <a16:creationId xmlns:a16="http://schemas.microsoft.com/office/drawing/2014/main" id="{CCD4C6B1-B1C6-4ED7-9734-19A1CC55C133}"/>
              </a:ext>
            </a:extLst>
          </p:cNvPr>
          <p:cNvSpPr txBox="1"/>
          <p:nvPr/>
        </p:nvSpPr>
        <p:spPr>
          <a:xfrm>
            <a:off x="9226645" y="337387"/>
            <a:ext cx="2194441" cy="1146427"/>
          </a:xfrm>
          <a:prstGeom prst="rect">
            <a:avLst/>
          </a:prstGeom>
          <a:noFill/>
          <a:ln>
            <a:solidFill>
              <a:srgbClr val="D9BAFD"/>
            </a:solid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dk1"/>
                </a:solidFill>
                <a:latin typeface="Open Sans"/>
                <a:ea typeface="Open Sans"/>
                <a:cs typeface="Open Sans"/>
              </a:rPr>
              <a:t>User Test Clips</a:t>
            </a:r>
          </a:p>
          <a:p>
            <a:pPr algn="ctr"/>
            <a:endParaRPr lang="af-ZA" sz="1050" dirty="0">
              <a:ea typeface="Open Sans"/>
            </a:endParaRPr>
          </a:p>
          <a:p>
            <a:pPr algn="ctr"/>
            <a:r>
              <a:rPr lang="af-ZA" sz="1050" dirty="0">
                <a:ea typeface="Open Sans"/>
              </a:rPr>
              <a:t>- </a:t>
            </a:r>
            <a:r>
              <a:rPr lang="af-ZA" sz="1050" dirty="0">
                <a:ea typeface="Open Sans"/>
                <a:hlinkClick r:id="rId6"/>
              </a:rPr>
              <a:t>https://youtu.be/71eY-1arEnw</a:t>
            </a:r>
            <a:endParaRPr lang="af-ZA" sz="1050" dirty="0">
              <a:ea typeface="Open Sans"/>
            </a:endParaRPr>
          </a:p>
          <a:p>
            <a:pPr algn="ctr"/>
            <a:endParaRPr lang="af-ZA" sz="1050" dirty="0">
              <a:ea typeface="Open Sans"/>
            </a:endParaRPr>
          </a:p>
          <a:p>
            <a:pPr algn="ctr"/>
            <a:r>
              <a:rPr lang="af-ZA" sz="1050" dirty="0">
                <a:ea typeface="Open Sans"/>
              </a:rPr>
              <a:t>- </a:t>
            </a:r>
            <a:r>
              <a:rPr lang="af-ZA" sz="1050" dirty="0">
                <a:ea typeface="Open Sans"/>
                <a:hlinkClick r:id="rId7"/>
              </a:rPr>
              <a:t>https://youtu.be/iydtBhnpe2s</a:t>
            </a:r>
            <a:endParaRPr lang="af-ZA" sz="1050" dirty="0">
              <a:ea typeface="Open Sans"/>
            </a:endParaRPr>
          </a:p>
          <a:p>
            <a:pPr algn="ctr"/>
            <a:endParaRPr lang="af-ZA" sz="1050" dirty="0">
              <a:ea typeface="Open Sans"/>
            </a:endParaRPr>
          </a:p>
        </p:txBody>
      </p:sp>
      <p:sp>
        <p:nvSpPr>
          <p:cNvPr id="10" name="矩形 9">
            <a:extLst>
              <a:ext uri="{FF2B5EF4-FFF2-40B4-BE49-F238E27FC236}">
                <a16:creationId xmlns:a16="http://schemas.microsoft.com/office/drawing/2014/main" id="{4BD93D09-04AE-445D-B115-6991B8BF180C}"/>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a:extLst>
              <a:ext uri="{FF2B5EF4-FFF2-40B4-BE49-F238E27FC236}">
                <a16:creationId xmlns:a16="http://schemas.microsoft.com/office/drawing/2014/main" id="{E0CABB30-2F84-45D3-A612-5262757266D1}"/>
              </a:ext>
            </a:extLst>
          </p:cNvPr>
          <p:cNvSpPr txBox="1"/>
          <p:nvPr/>
        </p:nvSpPr>
        <p:spPr>
          <a:xfrm>
            <a:off x="-1075330"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User Test Results</a:t>
            </a:r>
          </a:p>
        </p:txBody>
      </p:sp>
      <p:sp>
        <p:nvSpPr>
          <p:cNvPr id="16" name="TextBox 15">
            <a:extLst>
              <a:ext uri="{FF2B5EF4-FFF2-40B4-BE49-F238E27FC236}">
                <a16:creationId xmlns:a16="http://schemas.microsoft.com/office/drawing/2014/main" id="{A2589A43-5976-4421-A807-738E75E10891}"/>
              </a:ext>
            </a:extLst>
          </p:cNvPr>
          <p:cNvSpPr txBox="1"/>
          <p:nvPr/>
        </p:nvSpPr>
        <p:spPr>
          <a:xfrm>
            <a:off x="11643459" y="6390057"/>
            <a:ext cx="428322" cy="369332"/>
          </a:xfrm>
          <a:prstGeom prst="rect">
            <a:avLst/>
          </a:prstGeom>
          <a:noFill/>
        </p:spPr>
        <p:txBody>
          <a:bodyPr wrap="none" rtlCol="0">
            <a:spAutoFit/>
          </a:bodyPr>
          <a:lstStyle/>
          <a:p>
            <a:r>
              <a:rPr lang="en-US" dirty="0"/>
              <a:t>40</a:t>
            </a:r>
          </a:p>
        </p:txBody>
      </p:sp>
    </p:spTree>
    <p:extLst>
      <p:ext uri="{BB962C8B-B14F-4D97-AF65-F5344CB8AC3E}">
        <p14:creationId xmlns:p14="http://schemas.microsoft.com/office/powerpoint/2010/main" val="208117017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그래픽 8" descr="채우기 없는 웃고 있는 얼굴">
            <a:extLst>
              <a:ext uri="{FF2B5EF4-FFF2-40B4-BE49-F238E27FC236}">
                <a16:creationId xmlns:a16="http://schemas.microsoft.com/office/drawing/2014/main" id="{266B06B3-C673-4F4E-9A99-11BF0E467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9763" y="324854"/>
            <a:ext cx="914400" cy="914400"/>
          </a:xfrm>
          <a:prstGeom prst="rect">
            <a:avLst/>
          </a:prstGeom>
        </p:spPr>
      </p:pic>
      <p:pic>
        <p:nvPicPr>
          <p:cNvPr id="11" name="그래픽 10" descr="채우기 없는 선글라스 얼굴">
            <a:extLst>
              <a:ext uri="{FF2B5EF4-FFF2-40B4-BE49-F238E27FC236}">
                <a16:creationId xmlns:a16="http://schemas.microsoft.com/office/drawing/2014/main" id="{709BEACF-EE50-4F23-9BDB-FC2DDEA41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5611" y="337387"/>
            <a:ext cx="914400" cy="914400"/>
          </a:xfrm>
          <a:prstGeom prst="rect">
            <a:avLst/>
          </a:prstGeom>
        </p:spPr>
      </p:pic>
      <p:sp>
        <p:nvSpPr>
          <p:cNvPr id="13" name="Google Shape;382;p27">
            <a:extLst>
              <a:ext uri="{FF2B5EF4-FFF2-40B4-BE49-F238E27FC236}">
                <a16:creationId xmlns:a16="http://schemas.microsoft.com/office/drawing/2014/main" id="{68E93445-23D1-4F96-82A3-6730ADD915BC}"/>
              </a:ext>
            </a:extLst>
          </p:cNvPr>
          <p:cNvSpPr/>
          <p:nvPr/>
        </p:nvSpPr>
        <p:spPr>
          <a:xfrm>
            <a:off x="7089469" y="1246971"/>
            <a:ext cx="674983" cy="246181"/>
          </a:xfrm>
          <a:prstGeom prst="rect">
            <a:avLst/>
          </a:prstGeom>
          <a:noFill/>
          <a:ln>
            <a:noFill/>
          </a:ln>
        </p:spPr>
        <p:txBody>
          <a:bodyPr spcFirstLastPara="1" wrap="square" lIns="91425" tIns="45700" rIns="91425" bIns="45700" anchor="t" anchorCtr="0">
            <a:spAutoFit/>
          </a:bodyPr>
          <a:lstStyle/>
          <a:p>
            <a:pPr algn="ctr"/>
            <a:r>
              <a:rPr lang="en-US" sz="1000">
                <a:solidFill>
                  <a:schemeClr val="dk1"/>
                </a:solidFill>
              </a:rPr>
              <a:t>Kei</a:t>
            </a:r>
            <a:endParaRPr lang="ko-KR"/>
          </a:p>
        </p:txBody>
      </p:sp>
      <p:sp>
        <p:nvSpPr>
          <p:cNvPr id="14" name="Google Shape;382;p27">
            <a:extLst>
              <a:ext uri="{FF2B5EF4-FFF2-40B4-BE49-F238E27FC236}">
                <a16:creationId xmlns:a16="http://schemas.microsoft.com/office/drawing/2014/main" id="{45582013-B893-4A88-B903-7C0A6524D5F2}"/>
              </a:ext>
            </a:extLst>
          </p:cNvPr>
          <p:cNvSpPr/>
          <p:nvPr/>
        </p:nvSpPr>
        <p:spPr>
          <a:xfrm>
            <a:off x="8362811" y="1246971"/>
            <a:ext cx="674983" cy="246181"/>
          </a:xfrm>
          <a:prstGeom prst="rect">
            <a:avLst/>
          </a:prstGeom>
          <a:noFill/>
          <a:ln>
            <a:noFill/>
          </a:ln>
        </p:spPr>
        <p:txBody>
          <a:bodyPr spcFirstLastPara="1" wrap="square" lIns="91425" tIns="45700" rIns="91425" bIns="45700" anchor="t" anchorCtr="0">
            <a:spAutoFit/>
          </a:bodyPr>
          <a:lstStyle/>
          <a:p>
            <a:pPr algn="ctr"/>
            <a:r>
              <a:rPr lang="en-US" sz="1000">
                <a:solidFill>
                  <a:schemeClr val="dk1"/>
                </a:solidFill>
              </a:rPr>
              <a:t>Ming</a:t>
            </a:r>
            <a:endParaRPr lang="ko-KR"/>
          </a:p>
        </p:txBody>
      </p:sp>
      <p:sp>
        <p:nvSpPr>
          <p:cNvPr id="15" name="Google Shape;401;p28">
            <a:extLst>
              <a:ext uri="{FF2B5EF4-FFF2-40B4-BE49-F238E27FC236}">
                <a16:creationId xmlns:a16="http://schemas.microsoft.com/office/drawing/2014/main" id="{CCD4C6B1-B1C6-4ED7-9734-19A1CC55C133}"/>
              </a:ext>
            </a:extLst>
          </p:cNvPr>
          <p:cNvSpPr txBox="1"/>
          <p:nvPr/>
        </p:nvSpPr>
        <p:spPr>
          <a:xfrm>
            <a:off x="9226645" y="337387"/>
            <a:ext cx="2194441" cy="1146427"/>
          </a:xfrm>
          <a:prstGeom prst="rect">
            <a:avLst/>
          </a:prstGeom>
          <a:noFill/>
          <a:ln>
            <a:solidFill>
              <a:srgbClr val="D9BAFD"/>
            </a:solid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dk1"/>
                </a:solidFill>
                <a:latin typeface="Open Sans"/>
                <a:ea typeface="Open Sans"/>
                <a:cs typeface="Open Sans"/>
              </a:rPr>
              <a:t>User Test Clips</a:t>
            </a:r>
          </a:p>
          <a:p>
            <a:pPr algn="ctr"/>
            <a:endParaRPr lang="af-ZA" sz="1050" dirty="0">
              <a:ea typeface="Open Sans"/>
            </a:endParaRPr>
          </a:p>
          <a:p>
            <a:pPr algn="ctr"/>
            <a:r>
              <a:rPr lang="af-ZA" sz="1050" dirty="0">
                <a:ea typeface="Open Sans"/>
              </a:rPr>
              <a:t>- </a:t>
            </a:r>
            <a:r>
              <a:rPr lang="af-ZA" sz="1050" dirty="0">
                <a:ea typeface="Open Sans"/>
                <a:hlinkClick r:id="rId6"/>
              </a:rPr>
              <a:t>https://youtu.be/71eY-1arEnw</a:t>
            </a:r>
            <a:endParaRPr lang="af-ZA" sz="1050" dirty="0">
              <a:ea typeface="Open Sans"/>
            </a:endParaRPr>
          </a:p>
          <a:p>
            <a:pPr algn="ctr"/>
            <a:endParaRPr lang="af-ZA" sz="1050" dirty="0">
              <a:ea typeface="Open Sans"/>
            </a:endParaRPr>
          </a:p>
          <a:p>
            <a:pPr algn="ctr"/>
            <a:r>
              <a:rPr lang="af-ZA" sz="1050" dirty="0">
                <a:ea typeface="Open Sans"/>
              </a:rPr>
              <a:t>- </a:t>
            </a:r>
            <a:r>
              <a:rPr lang="af-ZA" sz="1050" dirty="0">
                <a:ea typeface="Open Sans"/>
                <a:hlinkClick r:id="rId7"/>
              </a:rPr>
              <a:t>https://youtu.be/iydtBhnpe2s</a:t>
            </a:r>
            <a:endParaRPr lang="af-ZA" sz="1050" dirty="0">
              <a:ea typeface="Open Sans"/>
            </a:endParaRPr>
          </a:p>
          <a:p>
            <a:pPr algn="ctr"/>
            <a:endParaRPr lang="af-ZA" sz="1050" dirty="0">
              <a:ea typeface="Open Sans"/>
            </a:endParaRPr>
          </a:p>
        </p:txBody>
      </p:sp>
      <p:sp>
        <p:nvSpPr>
          <p:cNvPr id="10" name="矩形 9">
            <a:extLst>
              <a:ext uri="{FF2B5EF4-FFF2-40B4-BE49-F238E27FC236}">
                <a16:creationId xmlns:a16="http://schemas.microsoft.com/office/drawing/2014/main" id="{4BD93D09-04AE-445D-B115-6991B8BF180C}"/>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1">
            <a:extLst>
              <a:ext uri="{FF2B5EF4-FFF2-40B4-BE49-F238E27FC236}">
                <a16:creationId xmlns:a16="http://schemas.microsoft.com/office/drawing/2014/main" id="{E0CABB30-2F84-45D3-A612-5262757266D1}"/>
              </a:ext>
            </a:extLst>
          </p:cNvPr>
          <p:cNvSpPr txBox="1"/>
          <p:nvPr/>
        </p:nvSpPr>
        <p:spPr>
          <a:xfrm>
            <a:off x="-1075330"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User Test Results</a:t>
            </a:r>
          </a:p>
        </p:txBody>
      </p:sp>
      <p:graphicFrame>
        <p:nvGraphicFramePr>
          <p:cNvPr id="16" name="표 6">
            <a:extLst>
              <a:ext uri="{FF2B5EF4-FFF2-40B4-BE49-F238E27FC236}">
                <a16:creationId xmlns:a16="http://schemas.microsoft.com/office/drawing/2014/main" id="{2E1D1AD3-73E9-45FC-89A9-D13E91E4E60A}"/>
              </a:ext>
            </a:extLst>
          </p:cNvPr>
          <p:cNvGraphicFramePr>
            <a:graphicFrameLocks noGrp="1"/>
          </p:cNvGraphicFramePr>
          <p:nvPr>
            <p:extLst>
              <p:ext uri="{D42A27DB-BD31-4B8C-83A1-F6EECF244321}">
                <p14:modId xmlns:p14="http://schemas.microsoft.com/office/powerpoint/2010/main" val="3088928576"/>
              </p:ext>
            </p:extLst>
          </p:nvPr>
        </p:nvGraphicFramePr>
        <p:xfrm>
          <a:off x="600277" y="1483814"/>
          <a:ext cx="10820813" cy="5087464"/>
        </p:xfrm>
        <a:graphic>
          <a:graphicData uri="http://schemas.openxmlformats.org/drawingml/2006/table">
            <a:tbl>
              <a:tblPr firstRow="1" bandRow="1"/>
              <a:tblGrid>
                <a:gridCol w="3576595">
                  <a:extLst>
                    <a:ext uri="{9D8B030D-6E8A-4147-A177-3AD203B41FA5}">
                      <a16:colId xmlns:a16="http://schemas.microsoft.com/office/drawing/2014/main" val="1428850006"/>
                    </a:ext>
                  </a:extLst>
                </a:gridCol>
                <a:gridCol w="1833810">
                  <a:extLst>
                    <a:ext uri="{9D8B030D-6E8A-4147-A177-3AD203B41FA5}">
                      <a16:colId xmlns:a16="http://schemas.microsoft.com/office/drawing/2014/main" val="1294815672"/>
                    </a:ext>
                  </a:extLst>
                </a:gridCol>
                <a:gridCol w="2705204">
                  <a:extLst>
                    <a:ext uri="{9D8B030D-6E8A-4147-A177-3AD203B41FA5}">
                      <a16:colId xmlns:a16="http://schemas.microsoft.com/office/drawing/2014/main" val="2057160432"/>
                    </a:ext>
                  </a:extLst>
                </a:gridCol>
                <a:gridCol w="2705204">
                  <a:extLst>
                    <a:ext uri="{9D8B030D-6E8A-4147-A177-3AD203B41FA5}">
                      <a16:colId xmlns:a16="http://schemas.microsoft.com/office/drawing/2014/main" val="2282912405"/>
                    </a:ext>
                  </a:extLst>
                </a:gridCol>
              </a:tblGrid>
              <a:tr h="526697">
                <a:tc>
                  <a:txBody>
                    <a:bodyPr/>
                    <a:lstStyle/>
                    <a:p>
                      <a:pPr lvl="0" algn="ctr">
                        <a:buNone/>
                      </a:pPr>
                      <a:endParaRPr lang="ko-KR" altLang="en-US" sz="1400"/>
                    </a:p>
                  </a:txBody>
                  <a:tcPr/>
                </a:tc>
                <a:tc>
                  <a:txBody>
                    <a:bodyPr/>
                    <a:lstStyle/>
                    <a:p>
                      <a:pPr lvl="0" algn="ctr">
                        <a:buNone/>
                      </a:pPr>
                      <a:r>
                        <a:rPr lang="en-US" altLang="ko-KR" sz="1400" b="1" i="0" u="none" strike="noStrike" noProof="0">
                          <a:solidFill>
                            <a:schemeClr val="dk1"/>
                          </a:solidFill>
                          <a:latin typeface="Open Sans"/>
                        </a:rPr>
                        <a:t>Time Took to Complete the Task</a:t>
                      </a:r>
                      <a:endParaRPr lang="ko-KR" altLang="en-US" sz="1400"/>
                    </a:p>
                  </a:txBody>
                  <a:tcPr/>
                </a:tc>
                <a:tc>
                  <a:txBody>
                    <a:bodyPr/>
                    <a:lstStyle/>
                    <a:p>
                      <a:pPr algn="ctr" latinLnBrk="1"/>
                      <a:r>
                        <a:rPr lang="ko-KR" altLang="en-US" sz="1400" b="1" err="1">
                          <a:latin typeface="Open Sans"/>
                        </a:rPr>
                        <a:t>Think</a:t>
                      </a:r>
                      <a:r>
                        <a:rPr lang="ko-KR" altLang="en-US" sz="1400" b="1" dirty="0">
                          <a:latin typeface="Open Sans"/>
                        </a:rPr>
                        <a:t> </a:t>
                      </a:r>
                      <a:r>
                        <a:rPr lang="ko-KR" altLang="en-US" sz="1400" b="1" err="1">
                          <a:latin typeface="Open Sans"/>
                        </a:rPr>
                        <a:t>Aloud</a:t>
                      </a:r>
                      <a:endParaRPr lang="ko-KR"/>
                    </a:p>
                  </a:txBody>
                  <a:tcPr/>
                </a:tc>
                <a:tc>
                  <a:txBody>
                    <a:bodyPr/>
                    <a:lstStyle/>
                    <a:p>
                      <a:pPr lvl="0" algn="ctr">
                        <a:buNone/>
                      </a:pPr>
                      <a:r>
                        <a:rPr lang="ko-KR" altLang="en-US" sz="1400" b="1" err="1">
                          <a:latin typeface="Open Sans"/>
                        </a:rPr>
                        <a:t>Analysis</a:t>
                      </a:r>
                      <a:endParaRPr lang="ko-KR" altLang="en-US" sz="1400" b="1" dirty="0" err="1">
                        <a:latin typeface="Open Sans"/>
                      </a:endParaRPr>
                    </a:p>
                  </a:txBody>
                  <a:tcPr/>
                </a:tc>
                <a:extLst>
                  <a:ext uri="{0D108BD9-81ED-4DB2-BD59-A6C34878D82A}">
                    <a16:rowId xmlns:a16="http://schemas.microsoft.com/office/drawing/2014/main" val="1869321223"/>
                  </a:ext>
                </a:extLst>
              </a:tr>
              <a:tr h="454263">
                <a:tc rowSpan="2">
                  <a:txBody>
                    <a:bodyPr/>
                    <a:lstStyle/>
                    <a:p>
                      <a:pPr marL="0" marR="0" lvl="0" indent="0" algn="ctr">
                        <a:lnSpc>
                          <a:spcPct val="100000"/>
                        </a:lnSpc>
                        <a:spcBef>
                          <a:spcPts val="0"/>
                        </a:spcBef>
                        <a:spcAft>
                          <a:spcPts val="0"/>
                        </a:spcAft>
                        <a:buNone/>
                      </a:pPr>
                      <a:r>
                        <a:rPr lang="en-US" sz="1400" b="1" i="0" u="none" strike="noStrike" noProof="0">
                          <a:solidFill>
                            <a:schemeClr val="dk1"/>
                          </a:solidFill>
                          <a:latin typeface="Open Sans"/>
                        </a:rPr>
                        <a:t>Task 6</a:t>
                      </a:r>
                      <a:endParaRPr lang="en-US" sz="1400" b="0" i="0" u="none" strike="noStrike" noProof="0"/>
                    </a:p>
                    <a:p>
                      <a:pPr marL="0" marR="0" lvl="0" indent="0" algn="ctr">
                        <a:lnSpc>
                          <a:spcPct val="100000"/>
                        </a:lnSpc>
                        <a:spcBef>
                          <a:spcPts val="0"/>
                        </a:spcBef>
                        <a:spcAft>
                          <a:spcPts val="0"/>
                        </a:spcAft>
                        <a:buNone/>
                      </a:pPr>
                      <a:r>
                        <a:rPr lang="af-ZA" sz="1200" b="0" i="0" u="none" strike="noStrike" noProof="0" err="1">
                          <a:latin typeface="Arial"/>
                        </a:rPr>
                        <a:t>Add</a:t>
                      </a:r>
                      <a:r>
                        <a:rPr lang="af-ZA" sz="1200" b="0" i="0" u="none" strike="noStrike" noProof="0" dirty="0">
                          <a:latin typeface="Arial"/>
                        </a:rPr>
                        <a:t> </a:t>
                      </a:r>
                      <a:r>
                        <a:rPr lang="af-ZA" sz="1200" b="0" i="0" u="none" strike="noStrike" noProof="0" err="1">
                          <a:latin typeface="Arial"/>
                        </a:rPr>
                        <a:t>an</a:t>
                      </a:r>
                      <a:r>
                        <a:rPr lang="af-ZA" sz="1200" b="0" i="0" u="none" strike="noStrike" noProof="0">
                          <a:latin typeface="Arial"/>
                        </a:rPr>
                        <a:t> alarm </a:t>
                      </a:r>
                      <a:r>
                        <a:rPr lang="af-ZA" sz="1200" b="0" i="0" u="none" strike="noStrike" noProof="0" err="1">
                          <a:latin typeface="Arial"/>
                        </a:rPr>
                        <a:t>named</a:t>
                      </a:r>
                      <a:r>
                        <a:rPr lang="af-ZA" sz="1200" b="0" i="0" u="none" strike="noStrike" noProof="0">
                          <a:latin typeface="Arial"/>
                        </a:rPr>
                        <a:t> '</a:t>
                      </a:r>
                      <a:r>
                        <a:rPr lang="af-ZA" sz="1200" b="0" i="0" u="none" strike="noStrike" noProof="0" err="1">
                          <a:latin typeface="Arial"/>
                        </a:rPr>
                        <a:t>School</a:t>
                      </a:r>
                      <a:r>
                        <a:rPr lang="af-ZA" sz="1200" b="0" i="0" u="none" strike="noStrike" noProof="0">
                          <a:latin typeface="Arial"/>
                        </a:rPr>
                        <a:t>' </a:t>
                      </a:r>
                      <a:r>
                        <a:rPr lang="af-ZA" sz="1200" b="0" i="0" u="none" strike="noStrike" noProof="0" err="1">
                          <a:latin typeface="Arial"/>
                        </a:rPr>
                        <a:t>that</a:t>
                      </a:r>
                      <a:r>
                        <a:rPr lang="af-ZA" sz="1200" b="0" i="0" u="none" strike="noStrike" noProof="0" dirty="0">
                          <a:latin typeface="Arial"/>
                        </a:rPr>
                        <a:t> </a:t>
                      </a:r>
                      <a:r>
                        <a:rPr lang="af-ZA" sz="1200" b="0" i="0" u="none" strike="noStrike" noProof="0" err="1">
                          <a:latin typeface="Arial"/>
                        </a:rPr>
                        <a:t>goes</a:t>
                      </a:r>
                      <a:r>
                        <a:rPr lang="af-ZA" sz="1200" b="0" i="0" u="none" strike="noStrike" noProof="0" dirty="0">
                          <a:latin typeface="Arial"/>
                        </a:rPr>
                        <a:t> </a:t>
                      </a:r>
                      <a:r>
                        <a:rPr lang="af-ZA" sz="1200" b="0" i="0" u="none" strike="noStrike" noProof="0" err="1">
                          <a:latin typeface="Arial"/>
                        </a:rPr>
                        <a:t>off</a:t>
                      </a:r>
                      <a:r>
                        <a:rPr lang="af-ZA" sz="1200" b="0" i="0" u="none" strike="noStrike" noProof="0" dirty="0">
                          <a:latin typeface="Arial"/>
                        </a:rPr>
                        <a:t> </a:t>
                      </a:r>
                      <a:r>
                        <a:rPr lang="af-ZA" sz="1200" b="0" i="0" u="none" strike="noStrike" noProof="0" err="1">
                          <a:latin typeface="Arial"/>
                        </a:rPr>
                        <a:t>every</a:t>
                      </a:r>
                      <a:r>
                        <a:rPr lang="af-ZA" sz="1200" b="0" i="0" u="none" strike="noStrike" noProof="0" dirty="0">
                          <a:latin typeface="Arial"/>
                        </a:rPr>
                        <a:t> </a:t>
                      </a:r>
                      <a:r>
                        <a:rPr lang="af-ZA" sz="1200" b="0" i="0" u="none" strike="noStrike" noProof="0" err="1">
                          <a:latin typeface="Arial"/>
                        </a:rPr>
                        <a:t>Tues</a:t>
                      </a:r>
                      <a:r>
                        <a:rPr lang="af-ZA" sz="1200" b="0" i="0" u="none" strike="noStrike" noProof="0" dirty="0">
                          <a:latin typeface="Arial"/>
                        </a:rPr>
                        <a:t> </a:t>
                      </a:r>
                      <a:r>
                        <a:rPr lang="af-ZA" sz="1200" b="0" i="0" u="none" strike="noStrike" noProof="0" err="1">
                          <a:latin typeface="Arial"/>
                        </a:rPr>
                        <a:t>and</a:t>
                      </a:r>
                      <a:r>
                        <a:rPr lang="af-ZA" sz="1200" b="0" i="0" u="none" strike="noStrike" noProof="0" dirty="0">
                          <a:latin typeface="Arial"/>
                        </a:rPr>
                        <a:t> </a:t>
                      </a:r>
                      <a:r>
                        <a:rPr lang="af-ZA" sz="1200" b="0" i="0" u="none" strike="noStrike" noProof="0" err="1">
                          <a:latin typeface="Arial"/>
                        </a:rPr>
                        <a:t>Thurs</a:t>
                      </a:r>
                      <a:r>
                        <a:rPr lang="af-ZA" sz="1200" b="0" i="0" u="none" strike="noStrike" noProof="0" dirty="0">
                          <a:latin typeface="Arial"/>
                        </a:rPr>
                        <a:t> </a:t>
                      </a:r>
                      <a:r>
                        <a:rPr lang="af-ZA" sz="1200" b="0" i="0" u="none" strike="noStrike" noProof="0" err="1">
                          <a:latin typeface="Arial"/>
                        </a:rPr>
                        <a:t>at</a:t>
                      </a:r>
                      <a:r>
                        <a:rPr lang="af-ZA" sz="1200" b="0" i="0" u="none" strike="noStrike" noProof="0">
                          <a:latin typeface="Arial"/>
                        </a:rPr>
                        <a:t> 8 AM</a:t>
                      </a:r>
                      <a:endParaRPr lang="en-US" sz="1200" b="0" i="0" u="none" strike="noStrike" noProof="0"/>
                    </a:p>
                  </a:txBody>
                  <a:tcPr/>
                </a:tc>
                <a:tc>
                  <a:txBody>
                    <a:bodyPr/>
                    <a:lstStyle/>
                    <a:p>
                      <a:pPr algn="ctr" latinLnBrk="1"/>
                      <a:r>
                        <a:rPr lang="ko-KR" altLang="en-US" sz="1200"/>
                        <a:t>00:28.00</a:t>
                      </a:r>
                    </a:p>
                  </a:txBody>
                  <a:tcPr>
                    <a:solidFill>
                      <a:schemeClr val="accent2">
                        <a:lumMod val="20000"/>
                        <a:lumOff val="80000"/>
                      </a:schemeClr>
                    </a:solidFill>
                  </a:tcPr>
                </a:tc>
                <a:tc>
                  <a:txBody>
                    <a:bodyPr/>
                    <a:lstStyle/>
                    <a:p>
                      <a:pPr latinLnBrk="1"/>
                      <a:r>
                        <a:rPr lang="ko-KR" altLang="en-US" sz="1200" err="1"/>
                        <a:t>This</a:t>
                      </a:r>
                      <a:r>
                        <a:rPr lang="ko-KR" altLang="en-US" sz="1200" dirty="0"/>
                        <a:t> </a:t>
                      </a:r>
                      <a:r>
                        <a:rPr lang="ko-KR" altLang="en-US" sz="1200" err="1"/>
                        <a:t>is</a:t>
                      </a:r>
                      <a:r>
                        <a:rPr lang="ko-KR" altLang="en-US" sz="1200" dirty="0"/>
                        <a:t> </a:t>
                      </a:r>
                      <a:r>
                        <a:rPr lang="ko-KR" altLang="en-US" sz="1200" err="1"/>
                        <a:t>pretty</a:t>
                      </a:r>
                      <a:r>
                        <a:rPr lang="ko-KR" altLang="en-US" sz="1200" dirty="0"/>
                        <a:t> </a:t>
                      </a:r>
                      <a:r>
                        <a:rPr lang="ko-KR" altLang="en-US" sz="1200" err="1"/>
                        <a:t>straight</a:t>
                      </a:r>
                      <a:r>
                        <a:rPr lang="ko-KR" altLang="en-US" sz="1200" dirty="0"/>
                        <a:t> </a:t>
                      </a:r>
                      <a:r>
                        <a:rPr lang="ko-KR" altLang="en-US" sz="1200" err="1"/>
                        <a:t>forward</a:t>
                      </a:r>
                      <a:r>
                        <a:rPr lang="ko-KR" altLang="en-US" sz="1200"/>
                        <a:t>. </a:t>
                      </a:r>
                      <a:r>
                        <a:rPr lang="ko-KR" altLang="en-US" sz="1200" err="1"/>
                        <a:t>School</a:t>
                      </a:r>
                      <a:r>
                        <a:rPr lang="ko-KR" altLang="en-US" sz="1200" dirty="0"/>
                        <a:t> </a:t>
                      </a:r>
                      <a:r>
                        <a:rPr lang="ko-KR" altLang="en-US" sz="1200" err="1"/>
                        <a:t>right</a:t>
                      </a:r>
                      <a:r>
                        <a:rPr lang="ko-KR" altLang="en-US" sz="1200"/>
                        <a:t>? </a:t>
                      </a:r>
                      <a:r>
                        <a:rPr lang="ko-KR" altLang="en-US" sz="1200" err="1"/>
                        <a:t>When</a:t>
                      </a:r>
                      <a:r>
                        <a:rPr lang="ko-KR" altLang="en-US" sz="1200" dirty="0"/>
                        <a:t> </a:t>
                      </a:r>
                      <a:r>
                        <a:rPr lang="ko-KR" altLang="en-US" sz="1200" err="1"/>
                        <a:t>was</a:t>
                      </a:r>
                      <a:r>
                        <a:rPr lang="ko-KR" altLang="en-US" sz="1200" dirty="0"/>
                        <a:t> </a:t>
                      </a:r>
                      <a:r>
                        <a:rPr lang="ko-KR" altLang="en-US" sz="1200" err="1"/>
                        <a:t>it</a:t>
                      </a:r>
                      <a:r>
                        <a:rPr lang="ko-KR" altLang="en-US" sz="1200"/>
                        <a:t>?</a:t>
                      </a:r>
                    </a:p>
                  </a:txBody>
                  <a:tcPr>
                    <a:solidFill>
                      <a:schemeClr val="accent2">
                        <a:lumMod val="20000"/>
                        <a:lumOff val="80000"/>
                      </a:schemeClr>
                    </a:solidFill>
                  </a:tcPr>
                </a:tc>
                <a:tc rowSpan="2">
                  <a:txBody>
                    <a:bodyPr/>
                    <a:lstStyle/>
                    <a:p>
                      <a:pPr lvl="0">
                        <a:buNone/>
                      </a:pPr>
                      <a:r>
                        <a:rPr lang="ko-KR" altLang="en-US" sz="1200" err="1"/>
                        <a:t>No</a:t>
                      </a:r>
                      <a:r>
                        <a:rPr lang="ko-KR" altLang="en-US" sz="1200" dirty="0"/>
                        <a:t> </a:t>
                      </a:r>
                      <a:r>
                        <a:rPr lang="ko-KR" altLang="en-US" sz="1200" err="1"/>
                        <a:t>issues</a:t>
                      </a:r>
                      <a:r>
                        <a:rPr lang="ko-KR" altLang="en-US" sz="1200"/>
                        <a:t>.</a:t>
                      </a:r>
                    </a:p>
                  </a:txBody>
                  <a:tcPr/>
                </a:tc>
                <a:extLst>
                  <a:ext uri="{0D108BD9-81ED-4DB2-BD59-A6C34878D82A}">
                    <a16:rowId xmlns:a16="http://schemas.microsoft.com/office/drawing/2014/main" val="2174771014"/>
                  </a:ext>
                </a:extLst>
              </a:tr>
              <a:tr h="445668">
                <a:tc vMerge="1">
                  <a:txBody>
                    <a:bodyPr/>
                    <a:lstStyle/>
                    <a:p>
                      <a:endParaRPr lang="ko-KR"/>
                    </a:p>
                  </a:txBody>
                  <a:tcPr/>
                </a:tc>
                <a:tc>
                  <a:txBody>
                    <a:bodyPr/>
                    <a:lstStyle/>
                    <a:p>
                      <a:pPr algn="ctr" latinLnBrk="1"/>
                      <a:r>
                        <a:rPr lang="ko-KR" altLang="en-US" sz="1200"/>
                        <a:t>00:40.00</a:t>
                      </a:r>
                    </a:p>
                  </a:txBody>
                  <a:tcPr>
                    <a:solidFill>
                      <a:schemeClr val="accent6">
                        <a:lumMod val="20000"/>
                        <a:lumOff val="80000"/>
                      </a:schemeClr>
                    </a:solidFill>
                  </a:tcPr>
                </a:tc>
                <a:tc>
                  <a:txBody>
                    <a:bodyPr/>
                    <a:lstStyle/>
                    <a:p>
                      <a:pPr algn="ctr" latinLnBrk="1"/>
                      <a:r>
                        <a:rPr lang="ko-KR" altLang="en-US" sz="1200"/>
                        <a:t>8.. </a:t>
                      </a:r>
                      <a:r>
                        <a:rPr lang="ko-KR" altLang="en-US" sz="1200" err="1"/>
                        <a:t>oh</a:t>
                      </a:r>
                      <a:r>
                        <a:rPr lang="ko-KR" altLang="en-US" sz="1200"/>
                        <a:t>, </a:t>
                      </a:r>
                      <a:r>
                        <a:rPr lang="ko-KR" altLang="en-US" sz="1200" err="1"/>
                        <a:t>it's</a:t>
                      </a:r>
                      <a:r>
                        <a:rPr lang="ko-KR" altLang="en-US" sz="1200"/>
                        <a:t> AM </a:t>
                      </a:r>
                      <a:r>
                        <a:rPr lang="ko-KR" altLang="en-US" sz="1200" err="1"/>
                        <a:t>sorry</a:t>
                      </a:r>
                      <a:r>
                        <a:rPr lang="ko-KR" altLang="en-US" sz="1200"/>
                        <a:t>. </a:t>
                      </a:r>
                      <a:r>
                        <a:rPr lang="ko-KR" altLang="en-US" sz="1200" err="1"/>
                        <a:t>Name</a:t>
                      </a:r>
                      <a:r>
                        <a:rPr lang="ko-KR" altLang="en-US" sz="1200" dirty="0"/>
                        <a:t> </a:t>
                      </a:r>
                      <a:r>
                        <a:rPr lang="ko-KR" altLang="en-US" sz="1200" err="1"/>
                        <a:t>school</a:t>
                      </a:r>
                      <a:r>
                        <a:rPr lang="ko-KR" altLang="en-US" sz="1200"/>
                        <a:t>...</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2558807618"/>
                  </a:ext>
                </a:extLst>
              </a:tr>
              <a:tr h="303864">
                <a:tc rowSpan="2">
                  <a:txBody>
                    <a:bodyPr/>
                    <a:lstStyle/>
                    <a:p>
                      <a:pPr marL="0" marR="0" lvl="0" indent="0" algn="ctr">
                        <a:lnSpc>
                          <a:spcPct val="100000"/>
                        </a:lnSpc>
                        <a:spcBef>
                          <a:spcPts val="0"/>
                        </a:spcBef>
                        <a:spcAft>
                          <a:spcPts val="0"/>
                        </a:spcAft>
                        <a:buNone/>
                      </a:pPr>
                      <a:r>
                        <a:rPr lang="en-US" sz="1400" b="1" i="0" u="none" strike="noStrike" noProof="0">
                          <a:solidFill>
                            <a:schemeClr val="dk1"/>
                          </a:solidFill>
                          <a:latin typeface="Open Sans"/>
                        </a:rPr>
                        <a:t>Task 7</a:t>
                      </a:r>
                      <a:endParaRPr lang="en-US" sz="1400" b="0" i="0" u="none" strike="noStrike" noProof="0"/>
                    </a:p>
                    <a:p>
                      <a:pPr marL="0" marR="0" lvl="0" indent="0" algn="ctr">
                        <a:lnSpc>
                          <a:spcPct val="100000"/>
                        </a:lnSpc>
                        <a:spcBef>
                          <a:spcPts val="0"/>
                        </a:spcBef>
                        <a:spcAft>
                          <a:spcPts val="0"/>
                        </a:spcAft>
                        <a:buNone/>
                      </a:pPr>
                      <a:r>
                        <a:rPr lang="en-US" sz="1200" b="0" i="0" u="none" strike="noStrike" noProof="0">
                          <a:latin typeface="Arial"/>
                        </a:rPr>
                        <a:t>Set the sleep noise recording volume to max</a:t>
                      </a:r>
                      <a:endParaRPr lang="en-US" sz="1200" b="0" i="0" u="none" strike="noStrike" noProof="0"/>
                    </a:p>
                  </a:txBody>
                  <a:tcPr/>
                </a:tc>
                <a:tc>
                  <a:txBody>
                    <a:bodyPr/>
                    <a:lstStyle/>
                    <a:p>
                      <a:pPr algn="ctr" latinLnBrk="1"/>
                      <a:r>
                        <a:rPr lang="ko-KR" altLang="en-US" sz="1200"/>
                        <a:t>00:18.00</a:t>
                      </a:r>
                    </a:p>
                  </a:txBody>
                  <a:tcPr>
                    <a:solidFill>
                      <a:schemeClr val="accent2">
                        <a:lumMod val="20000"/>
                        <a:lumOff val="80000"/>
                      </a:schemeClr>
                    </a:solidFill>
                  </a:tcPr>
                </a:tc>
                <a:tc>
                  <a:txBody>
                    <a:bodyPr/>
                    <a:lstStyle/>
                    <a:p>
                      <a:pPr algn="ctr" latinLnBrk="1"/>
                      <a:r>
                        <a:rPr lang="ko-KR" altLang="en-US" sz="1200" err="1"/>
                        <a:t>Uhh</a:t>
                      </a:r>
                      <a:r>
                        <a:rPr lang="ko-KR" altLang="en-US" sz="1200" dirty="0"/>
                        <a:t> </a:t>
                      </a:r>
                      <a:r>
                        <a:rPr lang="ko-KR" altLang="en-US" sz="1200" err="1"/>
                        <a:t>did</a:t>
                      </a:r>
                      <a:r>
                        <a:rPr lang="ko-KR" altLang="en-US" sz="1200" dirty="0"/>
                        <a:t> </a:t>
                      </a:r>
                      <a:r>
                        <a:rPr lang="ko-KR" altLang="en-US" sz="1200" err="1"/>
                        <a:t>I</a:t>
                      </a:r>
                      <a:r>
                        <a:rPr lang="ko-KR" altLang="en-US" sz="1200" dirty="0"/>
                        <a:t> </a:t>
                      </a:r>
                      <a:r>
                        <a:rPr lang="ko-KR" altLang="en-US" sz="1200" err="1"/>
                        <a:t>do</a:t>
                      </a:r>
                      <a:r>
                        <a:rPr lang="ko-KR" altLang="en-US" sz="1200" dirty="0"/>
                        <a:t> </a:t>
                      </a:r>
                      <a:r>
                        <a:rPr lang="ko-KR" altLang="en-US" sz="1200" err="1"/>
                        <a:t>this</a:t>
                      </a:r>
                      <a:r>
                        <a:rPr lang="ko-KR" altLang="en-US" sz="1200" dirty="0"/>
                        <a:t> </a:t>
                      </a:r>
                      <a:r>
                        <a:rPr lang="ko-KR" altLang="en-US" sz="1200" err="1"/>
                        <a:t>right</a:t>
                      </a:r>
                      <a:r>
                        <a:rPr lang="ko-KR" altLang="en-US" sz="1200"/>
                        <a:t>?</a:t>
                      </a:r>
                    </a:p>
                  </a:txBody>
                  <a:tcPr>
                    <a:solidFill>
                      <a:schemeClr val="accent2">
                        <a:lumMod val="20000"/>
                        <a:lumOff val="80000"/>
                      </a:schemeClr>
                    </a:solidFill>
                  </a:tcPr>
                </a:tc>
                <a:tc rowSpan="2">
                  <a:txBody>
                    <a:bodyPr/>
                    <a:lstStyle/>
                    <a:p>
                      <a:pPr lvl="0">
                        <a:buNone/>
                      </a:pPr>
                      <a:r>
                        <a:rPr lang="ko-KR" altLang="en-US" sz="1200" err="1"/>
                        <a:t>No</a:t>
                      </a:r>
                      <a:r>
                        <a:rPr lang="ko-KR" altLang="en-US" sz="1200" dirty="0"/>
                        <a:t> </a:t>
                      </a:r>
                      <a:r>
                        <a:rPr lang="ko-KR" altLang="en-US" sz="1200" err="1"/>
                        <a:t>issues</a:t>
                      </a:r>
                      <a:r>
                        <a:rPr lang="ko-KR" altLang="en-US" sz="1200"/>
                        <a:t>.</a:t>
                      </a:r>
                    </a:p>
                  </a:txBody>
                  <a:tcPr/>
                </a:tc>
                <a:extLst>
                  <a:ext uri="{0D108BD9-81ED-4DB2-BD59-A6C34878D82A}">
                    <a16:rowId xmlns:a16="http://schemas.microsoft.com/office/drawing/2014/main" val="3218202890"/>
                  </a:ext>
                </a:extLst>
              </a:tr>
              <a:tr h="344378">
                <a:tc vMerge="1">
                  <a:txBody>
                    <a:bodyPr/>
                    <a:lstStyle/>
                    <a:p>
                      <a:endParaRPr lang="ko-KR"/>
                    </a:p>
                  </a:txBody>
                  <a:tcPr/>
                </a:tc>
                <a:tc>
                  <a:txBody>
                    <a:bodyPr/>
                    <a:lstStyle/>
                    <a:p>
                      <a:pPr algn="ctr" latinLnBrk="1"/>
                      <a:r>
                        <a:rPr lang="ko-KR" altLang="en-US" sz="1200"/>
                        <a:t>00:25.00</a:t>
                      </a:r>
                    </a:p>
                  </a:txBody>
                  <a:tcPr>
                    <a:solidFill>
                      <a:schemeClr val="accent6">
                        <a:lumMod val="20000"/>
                        <a:lumOff val="80000"/>
                      </a:schemeClr>
                    </a:solidFill>
                  </a:tcPr>
                </a:tc>
                <a:tc>
                  <a:txBody>
                    <a:bodyPr/>
                    <a:lstStyle/>
                    <a:p>
                      <a:pPr algn="ctr" latinLnBrk="1"/>
                      <a:r>
                        <a:rPr lang="ko-KR" altLang="en-US" sz="1200" err="1"/>
                        <a:t>Set</a:t>
                      </a:r>
                      <a:r>
                        <a:rPr lang="ko-KR" altLang="en-US" sz="1200" dirty="0"/>
                        <a:t> </a:t>
                      </a:r>
                      <a:r>
                        <a:rPr lang="ko-KR" altLang="en-US" sz="1200" err="1"/>
                        <a:t>the</a:t>
                      </a:r>
                      <a:r>
                        <a:rPr lang="ko-KR" altLang="en-US" sz="1200" dirty="0"/>
                        <a:t> </a:t>
                      </a:r>
                      <a:r>
                        <a:rPr lang="ko-KR" altLang="en-US" sz="1200" err="1"/>
                        <a:t>sleep</a:t>
                      </a:r>
                      <a:r>
                        <a:rPr lang="ko-KR" altLang="en-US" sz="1200" dirty="0"/>
                        <a:t> </a:t>
                      </a:r>
                      <a:r>
                        <a:rPr lang="ko-KR" altLang="en-US" sz="1200" err="1"/>
                        <a:t>noise</a:t>
                      </a:r>
                      <a:r>
                        <a:rPr lang="ko-KR" altLang="en-US" sz="1200"/>
                        <a:t>.. </a:t>
                      </a:r>
                      <a:r>
                        <a:rPr lang="ko-KR" altLang="en-US" sz="1200" err="1"/>
                        <a:t>To</a:t>
                      </a:r>
                      <a:r>
                        <a:rPr lang="ko-KR" altLang="en-US" sz="1200" dirty="0"/>
                        <a:t> </a:t>
                      </a:r>
                      <a:r>
                        <a:rPr lang="ko-KR" altLang="en-US" sz="1200" err="1"/>
                        <a:t>max</a:t>
                      </a:r>
                      <a:r>
                        <a:rPr lang="ko-KR" altLang="en-US" sz="1200"/>
                        <a:t>? </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1593681576"/>
                  </a:ext>
                </a:extLst>
              </a:tr>
              <a:tr h="344378">
                <a:tc rowSpan="2">
                  <a:txBody>
                    <a:bodyPr/>
                    <a:lstStyle/>
                    <a:p>
                      <a:pPr marL="0" marR="0" lvl="0" indent="0" algn="ctr">
                        <a:lnSpc>
                          <a:spcPct val="100000"/>
                        </a:lnSpc>
                        <a:spcBef>
                          <a:spcPts val="0"/>
                        </a:spcBef>
                        <a:spcAft>
                          <a:spcPts val="0"/>
                        </a:spcAft>
                        <a:buNone/>
                      </a:pPr>
                      <a:r>
                        <a:rPr lang="en-US" sz="1400" b="1" i="0" u="none" strike="noStrike" noProof="0">
                          <a:solidFill>
                            <a:schemeClr val="dk1"/>
                          </a:solidFill>
                          <a:latin typeface="Open Sans"/>
                        </a:rPr>
                        <a:t>Task 8</a:t>
                      </a:r>
                      <a:endParaRPr lang="en-US" sz="1400" b="0" i="0" u="none" strike="noStrike" noProof="0"/>
                    </a:p>
                    <a:p>
                      <a:pPr marL="0" marR="0" lvl="0" indent="0" algn="ctr">
                        <a:lnSpc>
                          <a:spcPct val="100000"/>
                        </a:lnSpc>
                        <a:spcBef>
                          <a:spcPts val="0"/>
                        </a:spcBef>
                        <a:spcAft>
                          <a:spcPts val="0"/>
                        </a:spcAft>
                        <a:buNone/>
                      </a:pPr>
                      <a:r>
                        <a:rPr lang="af-ZA" sz="1200" b="0" i="0" u="none" strike="noStrike" noProof="0">
                          <a:latin typeface="Arial"/>
                        </a:rPr>
                        <a:t>Set a </a:t>
                      </a:r>
                      <a:r>
                        <a:rPr lang="af-ZA" sz="1200" b="0" i="0" u="none" strike="noStrike" noProof="0" err="1">
                          <a:latin typeface="Arial"/>
                        </a:rPr>
                        <a:t>notification</a:t>
                      </a:r>
                      <a:r>
                        <a:rPr lang="af-ZA" sz="1200" b="0" i="0" u="none" strike="noStrike" noProof="0" dirty="0">
                          <a:latin typeface="Arial"/>
                        </a:rPr>
                        <a:t> </a:t>
                      </a:r>
                      <a:r>
                        <a:rPr lang="af-ZA" sz="1200" b="0" i="0" u="none" strike="noStrike" noProof="0" err="1">
                          <a:latin typeface="Arial"/>
                        </a:rPr>
                        <a:t>that</a:t>
                      </a:r>
                      <a:r>
                        <a:rPr lang="af-ZA" sz="1200" b="0" i="0" u="none" strike="noStrike" noProof="0" dirty="0">
                          <a:latin typeface="Arial"/>
                        </a:rPr>
                        <a:t> </a:t>
                      </a:r>
                      <a:r>
                        <a:rPr lang="af-ZA" sz="1200" b="0" i="0" u="none" strike="noStrike" noProof="0" err="1">
                          <a:latin typeface="Arial"/>
                        </a:rPr>
                        <a:t>tells</a:t>
                      </a:r>
                      <a:r>
                        <a:rPr lang="af-ZA" sz="1200" b="0" i="0" u="none" strike="noStrike" noProof="0" dirty="0">
                          <a:latin typeface="Arial"/>
                        </a:rPr>
                        <a:t> </a:t>
                      </a:r>
                      <a:r>
                        <a:rPr lang="af-ZA" sz="1200" b="0" i="0" u="none" strike="noStrike" noProof="0" err="1">
                          <a:latin typeface="Arial"/>
                        </a:rPr>
                        <a:t>the</a:t>
                      </a:r>
                      <a:r>
                        <a:rPr lang="af-ZA" sz="1200" b="0" i="0" u="none" strike="noStrike" noProof="0" dirty="0">
                          <a:latin typeface="Arial"/>
                        </a:rPr>
                        <a:t> </a:t>
                      </a:r>
                      <a:r>
                        <a:rPr lang="af-ZA" sz="1200" b="0" i="0" u="none" strike="noStrike" noProof="0" err="1">
                          <a:latin typeface="Arial"/>
                        </a:rPr>
                        <a:t>user</a:t>
                      </a:r>
                      <a:r>
                        <a:rPr lang="af-ZA" sz="1200" b="0" i="0" u="none" strike="noStrike" noProof="0" dirty="0">
                          <a:latin typeface="Arial"/>
                        </a:rPr>
                        <a:t> </a:t>
                      </a:r>
                      <a:endParaRPr lang="en-US" sz="1200" b="0" i="0" u="none" strike="noStrike" noProof="0" dirty="0" err="1"/>
                    </a:p>
                    <a:p>
                      <a:pPr marL="0" marR="0" lvl="0" indent="0" algn="ctr">
                        <a:lnSpc>
                          <a:spcPct val="100000"/>
                        </a:lnSpc>
                        <a:spcBef>
                          <a:spcPts val="0"/>
                        </a:spcBef>
                        <a:spcAft>
                          <a:spcPts val="0"/>
                        </a:spcAft>
                        <a:buNone/>
                      </a:pPr>
                      <a:r>
                        <a:rPr lang="af-ZA" sz="1200" b="0" i="0" u="none" strike="noStrike" noProof="0">
                          <a:latin typeface="Arial"/>
                        </a:rPr>
                        <a:t>15 mins </a:t>
                      </a:r>
                      <a:r>
                        <a:rPr lang="af-ZA" sz="1200" b="0" i="0" u="none" strike="noStrike" noProof="0" err="1">
                          <a:latin typeface="Arial"/>
                        </a:rPr>
                        <a:t>before</a:t>
                      </a:r>
                      <a:r>
                        <a:rPr lang="af-ZA" sz="1200" b="0" i="0" u="none" strike="noStrike" noProof="0" dirty="0">
                          <a:latin typeface="Arial"/>
                        </a:rPr>
                        <a:t> </a:t>
                      </a:r>
                      <a:r>
                        <a:rPr lang="af-ZA" sz="1200" b="0" i="0" u="none" strike="noStrike" noProof="0" err="1">
                          <a:latin typeface="Arial"/>
                        </a:rPr>
                        <a:t>bedtime</a:t>
                      </a:r>
                      <a:endParaRPr lang="en-US" sz="1200" b="0" i="0" u="none" strike="noStrike" noProof="0"/>
                    </a:p>
                  </a:txBody>
                  <a:tcPr/>
                </a:tc>
                <a:tc>
                  <a:txBody>
                    <a:bodyPr/>
                    <a:lstStyle/>
                    <a:p>
                      <a:pPr algn="ctr" latinLnBrk="1"/>
                      <a:r>
                        <a:rPr lang="ko-KR" altLang="en-US" sz="1200"/>
                        <a:t>00:14.00</a:t>
                      </a:r>
                    </a:p>
                  </a:txBody>
                  <a:tcPr>
                    <a:solidFill>
                      <a:schemeClr val="accent2">
                        <a:lumMod val="20000"/>
                        <a:lumOff val="80000"/>
                      </a:schemeClr>
                    </a:solidFill>
                  </a:tcPr>
                </a:tc>
                <a:tc>
                  <a:txBody>
                    <a:bodyPr/>
                    <a:lstStyle/>
                    <a:p>
                      <a:pPr algn="ctr" latinLnBrk="1"/>
                      <a:r>
                        <a:rPr lang="ko-KR" altLang="en-US" sz="1200" err="1"/>
                        <a:t>Notification</a:t>
                      </a:r>
                      <a:r>
                        <a:rPr lang="ko-KR" altLang="en-US" sz="1200"/>
                        <a:t>.. </a:t>
                      </a:r>
                      <a:r>
                        <a:rPr lang="ko-KR" altLang="en-US" sz="1200" err="1"/>
                        <a:t>Oh</a:t>
                      </a:r>
                      <a:r>
                        <a:rPr lang="ko-KR" altLang="en-US" sz="1200" dirty="0"/>
                        <a:t> </a:t>
                      </a:r>
                      <a:r>
                        <a:rPr lang="ko-KR" altLang="en-US" sz="1200" err="1"/>
                        <a:t>it's</a:t>
                      </a:r>
                      <a:r>
                        <a:rPr lang="ko-KR" altLang="en-US" sz="1200" dirty="0"/>
                        <a:t> </a:t>
                      </a:r>
                      <a:r>
                        <a:rPr lang="ko-KR" altLang="en-US" sz="1200" err="1"/>
                        <a:t>right</a:t>
                      </a:r>
                      <a:r>
                        <a:rPr lang="ko-KR" altLang="en-US" sz="1200" dirty="0"/>
                        <a:t> </a:t>
                      </a:r>
                      <a:r>
                        <a:rPr lang="ko-KR" altLang="en-US" sz="1200" err="1"/>
                        <a:t>here</a:t>
                      </a:r>
                      <a:r>
                        <a:rPr lang="ko-KR" altLang="en-US" sz="1200"/>
                        <a:t>.</a:t>
                      </a:r>
                    </a:p>
                  </a:txBody>
                  <a:tcPr>
                    <a:solidFill>
                      <a:schemeClr val="accent2">
                        <a:lumMod val="20000"/>
                        <a:lumOff val="80000"/>
                      </a:schemeClr>
                    </a:solidFill>
                  </a:tcPr>
                </a:tc>
                <a:tc rowSpan="2">
                  <a:txBody>
                    <a:bodyPr/>
                    <a:lstStyle/>
                    <a:p>
                      <a:pPr lvl="0">
                        <a:buNone/>
                      </a:pPr>
                      <a:r>
                        <a:rPr lang="ko-KR" altLang="en-US" sz="1200" err="1"/>
                        <a:t>No</a:t>
                      </a:r>
                      <a:r>
                        <a:rPr lang="ko-KR" altLang="en-US" sz="1200" dirty="0"/>
                        <a:t> </a:t>
                      </a:r>
                      <a:r>
                        <a:rPr lang="ko-KR" altLang="en-US" sz="1200" err="1"/>
                        <a:t>issues</a:t>
                      </a:r>
                      <a:r>
                        <a:rPr lang="ko-KR" altLang="en-US" sz="1200"/>
                        <a:t>.</a:t>
                      </a:r>
                    </a:p>
                  </a:txBody>
                  <a:tcPr/>
                </a:tc>
                <a:extLst>
                  <a:ext uri="{0D108BD9-81ED-4DB2-BD59-A6C34878D82A}">
                    <a16:rowId xmlns:a16="http://schemas.microsoft.com/office/drawing/2014/main" val="1117727810"/>
                  </a:ext>
                </a:extLst>
              </a:tr>
              <a:tr h="526697">
                <a:tc vMerge="1">
                  <a:txBody>
                    <a:bodyPr/>
                    <a:lstStyle/>
                    <a:p>
                      <a:endParaRPr lang="ko-KR"/>
                    </a:p>
                  </a:txBody>
                  <a:tcPr/>
                </a:tc>
                <a:tc>
                  <a:txBody>
                    <a:bodyPr/>
                    <a:lstStyle/>
                    <a:p>
                      <a:pPr algn="ctr" latinLnBrk="1"/>
                      <a:r>
                        <a:rPr lang="ko-KR" altLang="en-US" sz="1200"/>
                        <a:t>00:09.00</a:t>
                      </a:r>
                    </a:p>
                  </a:txBody>
                  <a:tcPr>
                    <a:solidFill>
                      <a:schemeClr val="accent6">
                        <a:lumMod val="20000"/>
                        <a:lumOff val="80000"/>
                      </a:schemeClr>
                    </a:solidFill>
                  </a:tcPr>
                </a:tc>
                <a:tc>
                  <a:txBody>
                    <a:bodyPr/>
                    <a:lstStyle/>
                    <a:p>
                      <a:pPr algn="ctr" latinLnBrk="1"/>
                      <a:r>
                        <a:rPr lang="ko-KR" altLang="en-US" sz="1200" err="1"/>
                        <a:t>It's</a:t>
                      </a:r>
                      <a:r>
                        <a:rPr lang="ko-KR" altLang="en-US" sz="1200" dirty="0"/>
                        <a:t> </a:t>
                      </a:r>
                      <a:r>
                        <a:rPr lang="ko-KR" altLang="en-US" sz="1200" err="1"/>
                        <a:t>pretty</a:t>
                      </a:r>
                      <a:r>
                        <a:rPr lang="ko-KR" altLang="en-US" sz="1200" dirty="0"/>
                        <a:t> </a:t>
                      </a:r>
                      <a:r>
                        <a:rPr lang="ko-KR" altLang="en-US" sz="1200" err="1"/>
                        <a:t>similar</a:t>
                      </a:r>
                      <a:r>
                        <a:rPr lang="ko-KR" altLang="en-US" sz="1200" dirty="0"/>
                        <a:t> </a:t>
                      </a:r>
                      <a:r>
                        <a:rPr lang="ko-KR" altLang="en-US" sz="1200" err="1"/>
                        <a:t>to</a:t>
                      </a:r>
                      <a:r>
                        <a:rPr lang="ko-KR" altLang="en-US" sz="1200" dirty="0"/>
                        <a:t> </a:t>
                      </a:r>
                      <a:r>
                        <a:rPr lang="ko-KR" altLang="en-US" sz="1200" err="1"/>
                        <a:t>the</a:t>
                      </a:r>
                      <a:r>
                        <a:rPr lang="ko-KR" altLang="en-US" sz="1200" dirty="0"/>
                        <a:t> </a:t>
                      </a:r>
                      <a:r>
                        <a:rPr lang="ko-KR" altLang="en-US" sz="1200" err="1"/>
                        <a:t>one</a:t>
                      </a:r>
                      <a:r>
                        <a:rPr lang="ko-KR" altLang="en-US" sz="1200" dirty="0"/>
                        <a:t> </a:t>
                      </a:r>
                      <a:r>
                        <a:rPr lang="ko-KR" altLang="en-US" sz="1200" err="1"/>
                        <a:t>I</a:t>
                      </a:r>
                      <a:r>
                        <a:rPr lang="ko-KR" altLang="en-US" sz="1200" dirty="0"/>
                        <a:t> </a:t>
                      </a:r>
                      <a:r>
                        <a:rPr lang="ko-KR" altLang="en-US" sz="1200" err="1"/>
                        <a:t>used</a:t>
                      </a:r>
                      <a:r>
                        <a:rPr lang="ko-KR" altLang="en-US" sz="1200" dirty="0"/>
                        <a:t> </a:t>
                      </a:r>
                      <a:r>
                        <a:rPr lang="ko-KR" altLang="en-US" sz="1200" err="1"/>
                        <a:t>before</a:t>
                      </a:r>
                      <a:r>
                        <a:rPr lang="ko-KR" altLang="en-US" sz="1200"/>
                        <a:t>, </a:t>
                      </a:r>
                      <a:r>
                        <a:rPr lang="ko-KR" altLang="en-US" sz="1200" err="1"/>
                        <a:t>so</a:t>
                      </a:r>
                      <a:r>
                        <a:rPr lang="ko-KR" altLang="en-US" sz="1200"/>
                        <a:t>..</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1211386119"/>
                  </a:ext>
                </a:extLst>
              </a:tr>
              <a:tr h="454263">
                <a:tc rowSpan="2">
                  <a:txBody>
                    <a:bodyPr/>
                    <a:lstStyle/>
                    <a:p>
                      <a:pPr marL="0" marR="0" lvl="0" indent="0" algn="ctr">
                        <a:lnSpc>
                          <a:spcPct val="100000"/>
                        </a:lnSpc>
                        <a:spcBef>
                          <a:spcPts val="0"/>
                        </a:spcBef>
                        <a:spcAft>
                          <a:spcPts val="0"/>
                        </a:spcAft>
                        <a:buNone/>
                      </a:pPr>
                      <a:r>
                        <a:rPr lang="en-US" sz="1400" b="1" i="0" u="none" strike="noStrike" noProof="0">
                          <a:solidFill>
                            <a:schemeClr val="dk1"/>
                          </a:solidFill>
                          <a:latin typeface="Open Sans"/>
                        </a:rPr>
                        <a:t>Task 9</a:t>
                      </a:r>
                      <a:endParaRPr lang="ko-KR" sz="1400" b="0" i="0" u="none" strike="noStrike" noProof="0">
                        <a:latin typeface="Arial"/>
                      </a:endParaRPr>
                    </a:p>
                    <a:p>
                      <a:pPr marL="0" marR="0" lvl="0" indent="0" algn="ctr">
                        <a:lnSpc>
                          <a:spcPct val="100000"/>
                        </a:lnSpc>
                        <a:spcBef>
                          <a:spcPts val="0"/>
                        </a:spcBef>
                        <a:spcAft>
                          <a:spcPts val="0"/>
                        </a:spcAft>
                        <a:buNone/>
                      </a:pPr>
                      <a:r>
                        <a:rPr lang="af-ZA" sz="1200" b="0" i="0" u="none" strike="noStrike" noProof="0" err="1">
                          <a:latin typeface="Arial"/>
                        </a:rPr>
                        <a:t>Find</a:t>
                      </a:r>
                      <a:r>
                        <a:rPr lang="af-ZA" sz="1200" b="0" i="0" u="none" strike="noStrike" noProof="0" dirty="0">
                          <a:latin typeface="Arial"/>
                        </a:rPr>
                        <a:t> </a:t>
                      </a:r>
                      <a:r>
                        <a:rPr lang="af-ZA" sz="1200" b="0" i="0" u="none" strike="noStrike" noProof="0" err="1">
                          <a:latin typeface="Arial"/>
                        </a:rPr>
                        <a:t>out</a:t>
                      </a:r>
                      <a:r>
                        <a:rPr lang="af-ZA" sz="1200" b="0" i="0" u="none" strike="noStrike" noProof="0" dirty="0">
                          <a:latin typeface="Arial"/>
                        </a:rPr>
                        <a:t> </a:t>
                      </a:r>
                      <a:r>
                        <a:rPr lang="af-ZA" sz="1200" b="0" i="0" u="none" strike="noStrike" noProof="0" err="1">
                          <a:latin typeface="Arial"/>
                        </a:rPr>
                        <a:t>which</a:t>
                      </a:r>
                      <a:r>
                        <a:rPr lang="af-ZA" sz="1200" b="0" i="0" u="none" strike="noStrike" noProof="0" dirty="0">
                          <a:latin typeface="Arial"/>
                        </a:rPr>
                        <a:t> </a:t>
                      </a:r>
                      <a:r>
                        <a:rPr lang="af-ZA" sz="1200" b="0" i="0" u="none" strike="noStrike" noProof="0" err="1">
                          <a:latin typeface="Arial"/>
                        </a:rPr>
                        <a:t>day</a:t>
                      </a:r>
                      <a:r>
                        <a:rPr lang="af-ZA" sz="1200" b="0" i="0" u="none" strike="noStrike" noProof="0" dirty="0">
                          <a:latin typeface="Arial"/>
                        </a:rPr>
                        <a:t> </a:t>
                      </a:r>
                      <a:r>
                        <a:rPr lang="af-ZA" sz="1200" b="0" i="0" u="none" strike="noStrike" noProof="0" err="1">
                          <a:latin typeface="Arial"/>
                        </a:rPr>
                        <a:t>the</a:t>
                      </a:r>
                      <a:r>
                        <a:rPr lang="af-ZA" sz="1200" b="0" i="0" u="none" strike="noStrike" noProof="0" dirty="0">
                          <a:latin typeface="Arial"/>
                        </a:rPr>
                        <a:t> </a:t>
                      </a:r>
                      <a:r>
                        <a:rPr lang="af-ZA" sz="1200" b="0" i="0" u="none" strike="noStrike" noProof="0" err="1">
                          <a:latin typeface="Arial"/>
                        </a:rPr>
                        <a:t>user</a:t>
                      </a:r>
                      <a:r>
                        <a:rPr lang="af-ZA" sz="1200" b="0" i="0" u="none" strike="noStrike" noProof="0" dirty="0">
                          <a:latin typeface="Arial"/>
                        </a:rPr>
                        <a:t> </a:t>
                      </a:r>
                      <a:r>
                        <a:rPr lang="af-ZA" sz="1200" b="0" i="0" u="none" strike="noStrike" noProof="0" err="1">
                          <a:latin typeface="Arial"/>
                        </a:rPr>
                        <a:t>snored</a:t>
                      </a:r>
                      <a:r>
                        <a:rPr lang="af-ZA" sz="1200" b="0" i="0" u="none" strike="noStrike" noProof="0" dirty="0">
                          <a:latin typeface="Arial"/>
                        </a:rPr>
                        <a:t> </a:t>
                      </a:r>
                      <a:r>
                        <a:rPr lang="af-ZA" sz="1200" b="0" i="0" u="none" strike="noStrike" noProof="0" err="1">
                          <a:latin typeface="Arial"/>
                        </a:rPr>
                        <a:t>and</a:t>
                      </a:r>
                      <a:r>
                        <a:rPr lang="af-ZA" sz="1200" b="0" i="0" u="none" strike="noStrike" noProof="0" dirty="0">
                          <a:latin typeface="Arial"/>
                        </a:rPr>
                        <a:t> </a:t>
                      </a:r>
                      <a:r>
                        <a:rPr lang="af-ZA" sz="1200" b="0" i="0" u="none" strike="noStrike" noProof="0" err="1">
                          <a:latin typeface="Arial"/>
                        </a:rPr>
                        <a:t>which</a:t>
                      </a:r>
                      <a:r>
                        <a:rPr lang="af-ZA" sz="1200" b="0" i="0" u="none" strike="noStrike" noProof="0" dirty="0">
                          <a:latin typeface="Arial"/>
                        </a:rPr>
                        <a:t> </a:t>
                      </a:r>
                      <a:endParaRPr lang="af-ZA" altLang="ko-KR" sz="1200" b="0" i="0" u="none" strike="noStrike" noProof="0" dirty="0" err="1">
                        <a:latin typeface="Arial"/>
                      </a:endParaRPr>
                    </a:p>
                    <a:p>
                      <a:pPr marL="0" marR="0" lvl="0" indent="0" algn="ctr">
                        <a:lnSpc>
                          <a:spcPct val="100000"/>
                        </a:lnSpc>
                        <a:spcBef>
                          <a:spcPts val="0"/>
                        </a:spcBef>
                        <a:spcAft>
                          <a:spcPts val="0"/>
                        </a:spcAft>
                        <a:buNone/>
                      </a:pPr>
                      <a:r>
                        <a:rPr lang="af-ZA" sz="1200" b="0" i="0" u="none" strike="noStrike" noProof="0" err="1">
                          <a:latin typeface="Arial"/>
                        </a:rPr>
                        <a:t>day</a:t>
                      </a:r>
                      <a:r>
                        <a:rPr lang="af-ZA" sz="1200" b="0" i="0" u="none" strike="noStrike" noProof="0" dirty="0">
                          <a:latin typeface="Arial"/>
                        </a:rPr>
                        <a:t> </a:t>
                      </a:r>
                      <a:r>
                        <a:rPr lang="af-ZA" sz="1200" b="0" i="0" u="none" strike="noStrike" noProof="0" err="1">
                          <a:latin typeface="Arial"/>
                        </a:rPr>
                        <a:t>the</a:t>
                      </a:r>
                      <a:r>
                        <a:rPr lang="af-ZA" sz="1200" b="0" i="0" u="none" strike="noStrike" noProof="0" dirty="0">
                          <a:latin typeface="Arial"/>
                        </a:rPr>
                        <a:t> </a:t>
                      </a:r>
                      <a:r>
                        <a:rPr lang="af-ZA" sz="1200" b="0" i="0" u="none" strike="noStrike" noProof="0" err="1">
                          <a:latin typeface="Arial"/>
                        </a:rPr>
                        <a:t>user</a:t>
                      </a:r>
                      <a:r>
                        <a:rPr lang="af-ZA" sz="1200" b="0" i="0" u="none" strike="noStrike" noProof="0">
                          <a:latin typeface="Arial"/>
                        </a:rPr>
                        <a:t> had a bad </a:t>
                      </a:r>
                      <a:r>
                        <a:rPr lang="af-ZA" sz="1200" b="0" i="0" u="none" strike="noStrike" noProof="0" err="1">
                          <a:latin typeface="Arial"/>
                        </a:rPr>
                        <a:t>dream</a:t>
                      </a:r>
                      <a:endParaRPr lang="af-ZA" altLang="ko-KR" sz="1200" b="0" i="0" u="none" strike="noStrike" noProof="0">
                        <a:latin typeface="Arial"/>
                      </a:endParaRPr>
                    </a:p>
                  </a:txBody>
                  <a:tcPr/>
                </a:tc>
                <a:tc>
                  <a:txBody>
                    <a:bodyPr/>
                    <a:lstStyle/>
                    <a:p>
                      <a:pPr lvl="0" algn="ctr">
                        <a:buNone/>
                      </a:pPr>
                      <a:r>
                        <a:rPr lang="ko-KR" altLang="en-US" sz="1200"/>
                        <a:t>01:30.00</a:t>
                      </a:r>
                    </a:p>
                  </a:txBody>
                  <a:tcPr>
                    <a:solidFill>
                      <a:schemeClr val="accent2">
                        <a:lumMod val="20000"/>
                        <a:lumOff val="80000"/>
                      </a:schemeClr>
                    </a:solidFill>
                  </a:tcPr>
                </a:tc>
                <a:tc>
                  <a:txBody>
                    <a:bodyPr/>
                    <a:lstStyle/>
                    <a:p>
                      <a:pPr lvl="0" algn="ctr">
                        <a:buNone/>
                      </a:pPr>
                      <a:r>
                        <a:rPr lang="ko-KR" altLang="en-US" sz="1200" err="1"/>
                        <a:t>Oh</a:t>
                      </a:r>
                      <a:r>
                        <a:rPr lang="ko-KR" altLang="en-US" sz="1200" dirty="0"/>
                        <a:t> </a:t>
                      </a:r>
                      <a:r>
                        <a:rPr lang="ko-KR" altLang="en-US" sz="1200" err="1"/>
                        <a:t>is</a:t>
                      </a:r>
                      <a:r>
                        <a:rPr lang="ko-KR" altLang="en-US" sz="1200" dirty="0"/>
                        <a:t> </a:t>
                      </a:r>
                      <a:r>
                        <a:rPr lang="ko-KR" altLang="en-US" sz="1200" err="1"/>
                        <a:t>the</a:t>
                      </a:r>
                      <a:r>
                        <a:rPr lang="ko-KR" altLang="en-US" sz="1200" dirty="0"/>
                        <a:t> </a:t>
                      </a:r>
                      <a:r>
                        <a:rPr lang="ko-KR" altLang="en-US" sz="1200" err="1"/>
                        <a:t>saw</a:t>
                      </a:r>
                      <a:r>
                        <a:rPr lang="ko-KR" altLang="en-US" sz="1200" dirty="0"/>
                        <a:t> </a:t>
                      </a:r>
                      <a:r>
                        <a:rPr lang="ko-KR" altLang="en-US" sz="1200" err="1"/>
                        <a:t>icon</a:t>
                      </a:r>
                      <a:r>
                        <a:rPr lang="ko-KR" altLang="en-US" sz="1200" dirty="0"/>
                        <a:t> </a:t>
                      </a:r>
                      <a:r>
                        <a:rPr lang="ko-KR" altLang="en-US" sz="1200" err="1"/>
                        <a:t>for</a:t>
                      </a:r>
                      <a:r>
                        <a:rPr lang="ko-KR" altLang="en-US" sz="1200" dirty="0"/>
                        <a:t> </a:t>
                      </a:r>
                      <a:r>
                        <a:rPr lang="ko-KR" altLang="en-US" sz="1200" err="1"/>
                        <a:t>snoring</a:t>
                      </a:r>
                      <a:r>
                        <a:rPr lang="ko-KR" altLang="en-US" sz="1200" dirty="0"/>
                        <a:t> </a:t>
                      </a:r>
                      <a:r>
                        <a:rPr lang="ko-KR" altLang="en-US" sz="1200" err="1"/>
                        <a:t>because</a:t>
                      </a:r>
                      <a:r>
                        <a:rPr lang="ko-KR" altLang="en-US" sz="1200" dirty="0"/>
                        <a:t> </a:t>
                      </a:r>
                      <a:r>
                        <a:rPr lang="ko-KR" altLang="en-US" sz="1200" err="1"/>
                        <a:t>it</a:t>
                      </a:r>
                      <a:r>
                        <a:rPr lang="ko-KR" altLang="en-US" sz="1200" dirty="0"/>
                        <a:t> </a:t>
                      </a:r>
                      <a:r>
                        <a:rPr lang="ko-KR" altLang="en-US" sz="1200" err="1"/>
                        <a:t>makes</a:t>
                      </a:r>
                      <a:r>
                        <a:rPr lang="ko-KR" altLang="en-US" sz="1200" dirty="0"/>
                        <a:t> </a:t>
                      </a:r>
                      <a:r>
                        <a:rPr lang="ko-KR" altLang="en-US" sz="1200" err="1"/>
                        <a:t>sound</a:t>
                      </a:r>
                      <a:r>
                        <a:rPr lang="ko-KR" altLang="en-US" sz="1200"/>
                        <a:t>?</a:t>
                      </a:r>
                    </a:p>
                  </a:txBody>
                  <a:tcPr>
                    <a:solidFill>
                      <a:schemeClr val="accent2">
                        <a:lumMod val="20000"/>
                        <a:lumOff val="80000"/>
                      </a:schemeClr>
                    </a:solidFill>
                  </a:tcPr>
                </a:tc>
                <a:tc rowSpan="2">
                  <a:txBody>
                    <a:bodyPr/>
                    <a:lstStyle/>
                    <a:p>
                      <a:pPr lvl="0">
                        <a:buNone/>
                      </a:pPr>
                      <a:r>
                        <a:rPr lang="ko-KR" altLang="en-US" sz="1200" err="1"/>
                        <a:t>Icon</a:t>
                      </a:r>
                      <a:r>
                        <a:rPr lang="ko-KR" altLang="en-US" sz="1200" dirty="0"/>
                        <a:t> </a:t>
                      </a:r>
                      <a:r>
                        <a:rPr lang="ko-KR" altLang="en-US" sz="1200" err="1"/>
                        <a:t>is</a:t>
                      </a:r>
                      <a:r>
                        <a:rPr lang="ko-KR" altLang="en-US" sz="1200" dirty="0"/>
                        <a:t> </a:t>
                      </a:r>
                      <a:r>
                        <a:rPr lang="ko-KR" altLang="en-US" sz="1200" err="1"/>
                        <a:t>not</a:t>
                      </a:r>
                      <a:r>
                        <a:rPr lang="ko-KR" altLang="en-US" sz="1200" dirty="0"/>
                        <a:t> </a:t>
                      </a:r>
                      <a:r>
                        <a:rPr lang="ko-KR" altLang="en-US" sz="1200" err="1"/>
                        <a:t>intuitive</a:t>
                      </a:r>
                      <a:r>
                        <a:rPr lang="ko-KR" altLang="en-US" sz="1200"/>
                        <a:t>. </a:t>
                      </a:r>
                      <a:r>
                        <a:rPr lang="ko-KR" altLang="en-US" sz="1200" err="1"/>
                        <a:t>It</a:t>
                      </a:r>
                      <a:r>
                        <a:rPr lang="ko-KR" altLang="en-US" sz="1200" dirty="0"/>
                        <a:t> </a:t>
                      </a:r>
                      <a:r>
                        <a:rPr lang="ko-KR" altLang="en-US" sz="1200" err="1"/>
                        <a:t>is</a:t>
                      </a:r>
                      <a:r>
                        <a:rPr lang="ko-KR" altLang="en-US" sz="1200" dirty="0"/>
                        <a:t> </a:t>
                      </a:r>
                      <a:r>
                        <a:rPr lang="ko-KR" altLang="en-US" sz="1200" err="1"/>
                        <a:t>difficult</a:t>
                      </a:r>
                      <a:r>
                        <a:rPr lang="ko-KR" altLang="en-US" sz="1200" dirty="0"/>
                        <a:t> </a:t>
                      </a:r>
                      <a:r>
                        <a:rPr lang="ko-KR" altLang="en-US" sz="1200" err="1"/>
                        <a:t>to</a:t>
                      </a:r>
                      <a:r>
                        <a:rPr lang="ko-KR" altLang="en-US" sz="1200" dirty="0"/>
                        <a:t> </a:t>
                      </a:r>
                      <a:r>
                        <a:rPr lang="ko-KR" altLang="en-US" sz="1200" err="1"/>
                        <a:t>understand</a:t>
                      </a:r>
                      <a:r>
                        <a:rPr lang="ko-KR" altLang="en-US" sz="1200" dirty="0"/>
                        <a:t> </a:t>
                      </a:r>
                      <a:r>
                        <a:rPr lang="ko-KR" altLang="en-US" sz="1200" err="1"/>
                        <a:t>the</a:t>
                      </a:r>
                      <a:r>
                        <a:rPr lang="ko-KR" altLang="en-US" sz="1200" dirty="0"/>
                        <a:t> </a:t>
                      </a:r>
                      <a:r>
                        <a:rPr lang="ko-KR" altLang="en-US" sz="1200" err="1"/>
                        <a:t>meaning</a:t>
                      </a:r>
                      <a:r>
                        <a:rPr lang="ko-KR" altLang="en-US" sz="1200"/>
                        <a:t> of </a:t>
                      </a:r>
                      <a:r>
                        <a:rPr lang="ko-KR" altLang="en-US" sz="1200" err="1"/>
                        <a:t>the</a:t>
                      </a:r>
                      <a:r>
                        <a:rPr lang="ko-KR" altLang="en-US" sz="1200" dirty="0"/>
                        <a:t> </a:t>
                      </a:r>
                      <a:r>
                        <a:rPr lang="ko-KR" altLang="en-US" sz="1200" err="1"/>
                        <a:t>icons</a:t>
                      </a:r>
                      <a:r>
                        <a:rPr lang="ko-KR" altLang="en-US" sz="1200"/>
                        <a:t>.</a:t>
                      </a:r>
                    </a:p>
                  </a:txBody>
                  <a:tcPr/>
                </a:tc>
                <a:extLst>
                  <a:ext uri="{0D108BD9-81ED-4DB2-BD59-A6C34878D82A}">
                    <a16:rowId xmlns:a16="http://schemas.microsoft.com/office/drawing/2014/main" val="4029713763"/>
                  </a:ext>
                </a:extLst>
              </a:tr>
              <a:tr h="810305">
                <a:tc vMerge="1">
                  <a:txBody>
                    <a:bodyPr/>
                    <a:lstStyle/>
                    <a:p>
                      <a:endParaRPr lang="ko-KR"/>
                    </a:p>
                  </a:txBody>
                  <a:tcPr/>
                </a:tc>
                <a:tc>
                  <a:txBody>
                    <a:bodyPr/>
                    <a:lstStyle/>
                    <a:p>
                      <a:pPr lvl="0" algn="ctr">
                        <a:buNone/>
                      </a:pPr>
                      <a:r>
                        <a:rPr lang="ko-KR" altLang="en-US" sz="1200"/>
                        <a:t>02:43.00</a:t>
                      </a:r>
                    </a:p>
                  </a:txBody>
                  <a:tcPr>
                    <a:solidFill>
                      <a:schemeClr val="accent6">
                        <a:lumMod val="20000"/>
                        <a:lumOff val="80000"/>
                      </a:schemeClr>
                    </a:solidFill>
                  </a:tcPr>
                </a:tc>
                <a:tc>
                  <a:txBody>
                    <a:bodyPr/>
                    <a:lstStyle/>
                    <a:p>
                      <a:pPr lvl="0" algn="ctr">
                        <a:buNone/>
                      </a:pPr>
                      <a:r>
                        <a:rPr lang="ko-KR" altLang="en-US" sz="1200" err="1"/>
                        <a:t>I</a:t>
                      </a:r>
                      <a:r>
                        <a:rPr lang="ko-KR" altLang="en-US" sz="1200" dirty="0"/>
                        <a:t> </a:t>
                      </a:r>
                      <a:r>
                        <a:rPr lang="ko-KR" altLang="en-US" sz="1200" err="1"/>
                        <a:t>can</a:t>
                      </a:r>
                      <a:r>
                        <a:rPr lang="ko-KR" altLang="en-US" sz="1200" dirty="0"/>
                        <a:t> </a:t>
                      </a:r>
                      <a:r>
                        <a:rPr lang="ko-KR" altLang="en-US" sz="1200" err="1"/>
                        <a:t>do</a:t>
                      </a:r>
                      <a:r>
                        <a:rPr lang="ko-KR" altLang="en-US" sz="1200" dirty="0"/>
                        <a:t> </a:t>
                      </a:r>
                      <a:r>
                        <a:rPr lang="ko-KR" altLang="en-US" sz="1200" err="1"/>
                        <a:t>that</a:t>
                      </a:r>
                      <a:r>
                        <a:rPr lang="ko-KR" altLang="en-US" sz="1200"/>
                        <a:t>? The </a:t>
                      </a:r>
                      <a:r>
                        <a:rPr lang="ko-KR" altLang="en-US" sz="1200" err="1"/>
                        <a:t>one</a:t>
                      </a:r>
                      <a:r>
                        <a:rPr lang="ko-KR" altLang="en-US" sz="1200" dirty="0"/>
                        <a:t> </a:t>
                      </a:r>
                      <a:r>
                        <a:rPr lang="ko-KR" altLang="en-US" sz="1200" err="1"/>
                        <a:t>with</a:t>
                      </a:r>
                      <a:r>
                        <a:rPr lang="ko-KR" altLang="en-US" sz="1200" dirty="0"/>
                        <a:t> </a:t>
                      </a:r>
                      <a:r>
                        <a:rPr lang="ko-KR" altLang="en-US" sz="1200" err="1"/>
                        <a:t>the</a:t>
                      </a:r>
                      <a:r>
                        <a:rPr lang="ko-KR" altLang="en-US" sz="1200" dirty="0"/>
                        <a:t> </a:t>
                      </a:r>
                      <a:r>
                        <a:rPr lang="ko-KR" altLang="en-US" sz="1200" err="1"/>
                        <a:t>saw</a:t>
                      </a:r>
                      <a:r>
                        <a:rPr lang="ko-KR" altLang="en-US" sz="1200" dirty="0"/>
                        <a:t> </a:t>
                      </a:r>
                      <a:r>
                        <a:rPr lang="ko-KR" altLang="en-US" sz="1200" err="1"/>
                        <a:t>is</a:t>
                      </a:r>
                      <a:r>
                        <a:rPr lang="ko-KR" altLang="en-US" sz="1200" dirty="0"/>
                        <a:t> </a:t>
                      </a:r>
                      <a:r>
                        <a:rPr lang="ko-KR" altLang="en-US" sz="1200" err="1"/>
                        <a:t>the</a:t>
                      </a:r>
                      <a:r>
                        <a:rPr lang="ko-KR" altLang="en-US" sz="1200" dirty="0"/>
                        <a:t>  </a:t>
                      </a:r>
                      <a:r>
                        <a:rPr lang="ko-KR" altLang="en-US" sz="1200" err="1"/>
                        <a:t>sound</a:t>
                      </a:r>
                      <a:r>
                        <a:rPr lang="ko-KR" altLang="en-US" sz="1200"/>
                        <a:t> and </a:t>
                      </a:r>
                      <a:r>
                        <a:rPr lang="ko-KR" altLang="en-US" sz="1200" err="1"/>
                        <a:t>the</a:t>
                      </a:r>
                      <a:r>
                        <a:rPr lang="ko-KR" altLang="en-US" sz="1200" dirty="0"/>
                        <a:t> </a:t>
                      </a:r>
                      <a:r>
                        <a:rPr lang="ko-KR" altLang="en-US" sz="1200" err="1"/>
                        <a:t>one</a:t>
                      </a:r>
                      <a:r>
                        <a:rPr lang="ko-KR" altLang="en-US" sz="1200" dirty="0"/>
                        <a:t> </a:t>
                      </a:r>
                      <a:r>
                        <a:rPr lang="ko-KR" altLang="en-US" sz="1200" err="1"/>
                        <a:t>that</a:t>
                      </a:r>
                      <a:r>
                        <a:rPr lang="ko-KR" altLang="en-US" sz="1200" dirty="0"/>
                        <a:t> </a:t>
                      </a:r>
                      <a:r>
                        <a:rPr lang="ko-KR" altLang="en-US" sz="1200" err="1"/>
                        <a:t>looks</a:t>
                      </a:r>
                      <a:r>
                        <a:rPr lang="ko-KR" altLang="en-US" sz="1200" dirty="0"/>
                        <a:t> </a:t>
                      </a:r>
                      <a:r>
                        <a:rPr lang="ko-KR" altLang="en-US" sz="1200" err="1"/>
                        <a:t>like</a:t>
                      </a:r>
                      <a:r>
                        <a:rPr lang="ko-KR" altLang="en-US" sz="1200" dirty="0"/>
                        <a:t> </a:t>
                      </a:r>
                      <a:r>
                        <a:rPr lang="ko-KR" altLang="en-US" sz="1200" err="1"/>
                        <a:t>the</a:t>
                      </a:r>
                      <a:r>
                        <a:rPr lang="ko-KR" altLang="en-US" sz="1200" dirty="0"/>
                        <a:t> </a:t>
                      </a:r>
                      <a:r>
                        <a:rPr lang="ko-KR" altLang="en-US" sz="1200" err="1"/>
                        <a:t>ghost</a:t>
                      </a:r>
                      <a:r>
                        <a:rPr lang="ko-KR" altLang="en-US" sz="1200" dirty="0"/>
                        <a:t> </a:t>
                      </a:r>
                      <a:r>
                        <a:rPr lang="ko-KR" altLang="en-US" sz="1200" err="1"/>
                        <a:t>is</a:t>
                      </a:r>
                      <a:r>
                        <a:rPr lang="ko-KR" altLang="en-US" sz="1200" dirty="0"/>
                        <a:t>  </a:t>
                      </a:r>
                      <a:r>
                        <a:rPr lang="ko-KR" altLang="en-US" sz="1200" err="1"/>
                        <a:t>the</a:t>
                      </a:r>
                      <a:r>
                        <a:rPr lang="ko-KR" altLang="en-US" sz="1200" dirty="0"/>
                        <a:t> </a:t>
                      </a:r>
                      <a:r>
                        <a:rPr lang="ko-KR" altLang="en-US" sz="1200" err="1"/>
                        <a:t>bad</a:t>
                      </a:r>
                      <a:r>
                        <a:rPr lang="ko-KR" altLang="en-US" sz="1200" dirty="0"/>
                        <a:t> </a:t>
                      </a:r>
                      <a:r>
                        <a:rPr lang="ko-KR" altLang="en-US" sz="1200" err="1"/>
                        <a:t>dream</a:t>
                      </a:r>
                      <a:endParaRPr lang="ko-KR" altLang="en-US" sz="1200" dirty="0" err="1"/>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4164981769"/>
                  </a:ext>
                </a:extLst>
              </a:tr>
              <a:tr h="303864">
                <a:tc rowSpan="2">
                  <a:txBody>
                    <a:bodyPr/>
                    <a:lstStyle/>
                    <a:p>
                      <a:pPr marL="0" marR="0" lvl="0" indent="0" algn="ctr">
                        <a:lnSpc>
                          <a:spcPct val="100000"/>
                        </a:lnSpc>
                        <a:spcBef>
                          <a:spcPts val="0"/>
                        </a:spcBef>
                        <a:spcAft>
                          <a:spcPts val="0"/>
                        </a:spcAft>
                        <a:buNone/>
                      </a:pPr>
                      <a:r>
                        <a:rPr lang="en-US" altLang="ko-KR" sz="1400" b="1" i="0" u="none" strike="noStrike" noProof="0">
                          <a:solidFill>
                            <a:schemeClr val="dk1"/>
                          </a:solidFill>
                          <a:latin typeface="Open Sans"/>
                        </a:rPr>
                        <a:t>Task 10</a:t>
                      </a:r>
                      <a:endParaRPr lang="en-US" altLang="ko-KR" sz="1400" b="0" i="0" u="none" strike="noStrike" noProof="0">
                        <a:latin typeface="Arial"/>
                      </a:endParaRPr>
                    </a:p>
                    <a:p>
                      <a:pPr marL="0" marR="0" lvl="0" indent="0" algn="ctr">
                        <a:lnSpc>
                          <a:spcPct val="100000"/>
                        </a:lnSpc>
                        <a:spcBef>
                          <a:spcPts val="0"/>
                        </a:spcBef>
                        <a:spcAft>
                          <a:spcPts val="0"/>
                        </a:spcAft>
                        <a:buNone/>
                      </a:pPr>
                      <a:r>
                        <a:rPr lang="af-ZA" altLang="ko-KR" sz="1200" b="0" i="0" u="none" strike="noStrike" noProof="0">
                          <a:latin typeface="Arial"/>
                        </a:rPr>
                        <a:t>Find out how much deep sleep the user got </a:t>
                      </a:r>
                      <a:endParaRPr lang="ko-KR" altLang="en-US" sz="1200"/>
                    </a:p>
                    <a:p>
                      <a:pPr marL="0" marR="0" lvl="0" indent="0" algn="ctr">
                        <a:lnSpc>
                          <a:spcPct val="100000"/>
                        </a:lnSpc>
                        <a:spcBef>
                          <a:spcPts val="0"/>
                        </a:spcBef>
                        <a:spcAft>
                          <a:spcPts val="0"/>
                        </a:spcAft>
                        <a:buNone/>
                      </a:pPr>
                      <a:r>
                        <a:rPr lang="af-ZA" altLang="ko-KR" sz="1200" b="0" i="0" u="none" strike="noStrike" noProof="0">
                          <a:latin typeface="Arial"/>
                        </a:rPr>
                        <a:t>On Monday, Nov. 25th</a:t>
                      </a:r>
                      <a:endParaRPr lang="ko-KR" sz="1200"/>
                    </a:p>
                  </a:txBody>
                  <a:tcPr/>
                </a:tc>
                <a:tc>
                  <a:txBody>
                    <a:bodyPr/>
                    <a:lstStyle/>
                    <a:p>
                      <a:pPr lvl="0" algn="ctr">
                        <a:buNone/>
                      </a:pPr>
                      <a:r>
                        <a:rPr lang="ko-KR" altLang="en-US" sz="1200"/>
                        <a:t>00:09.00</a:t>
                      </a:r>
                    </a:p>
                  </a:txBody>
                  <a:tcPr>
                    <a:solidFill>
                      <a:schemeClr val="accent2">
                        <a:lumMod val="20000"/>
                        <a:lumOff val="80000"/>
                      </a:schemeClr>
                    </a:solidFill>
                  </a:tcPr>
                </a:tc>
                <a:tc>
                  <a:txBody>
                    <a:bodyPr/>
                    <a:lstStyle/>
                    <a:p>
                      <a:pPr lvl="0" algn="ctr">
                        <a:buNone/>
                      </a:pPr>
                      <a:r>
                        <a:rPr lang="ko-KR" altLang="en-US" sz="1200"/>
                        <a:t>58%?</a:t>
                      </a:r>
                    </a:p>
                  </a:txBody>
                  <a:tcPr>
                    <a:solidFill>
                      <a:schemeClr val="accent2">
                        <a:lumMod val="20000"/>
                        <a:lumOff val="80000"/>
                      </a:schemeClr>
                    </a:solidFill>
                  </a:tcPr>
                </a:tc>
                <a:tc rowSpan="2">
                  <a:txBody>
                    <a:bodyPr/>
                    <a:lstStyle/>
                    <a:p>
                      <a:pPr lvl="0">
                        <a:buNone/>
                      </a:pPr>
                      <a:r>
                        <a:rPr lang="ko-KR" altLang="en-US" sz="1200" err="1"/>
                        <a:t>No</a:t>
                      </a:r>
                      <a:r>
                        <a:rPr lang="ko-KR" altLang="en-US" sz="1200" dirty="0"/>
                        <a:t> </a:t>
                      </a:r>
                      <a:r>
                        <a:rPr lang="ko-KR" altLang="en-US" sz="1200" err="1"/>
                        <a:t>issues</a:t>
                      </a:r>
                      <a:r>
                        <a:rPr lang="ko-KR" altLang="en-US" sz="1200"/>
                        <a:t>.</a:t>
                      </a:r>
                    </a:p>
                  </a:txBody>
                  <a:tcPr/>
                </a:tc>
                <a:extLst>
                  <a:ext uri="{0D108BD9-81ED-4DB2-BD59-A6C34878D82A}">
                    <a16:rowId xmlns:a16="http://schemas.microsoft.com/office/drawing/2014/main" val="3749791013"/>
                  </a:ext>
                </a:extLst>
              </a:tr>
              <a:tr h="567213">
                <a:tc vMerge="1">
                  <a:txBody>
                    <a:bodyPr/>
                    <a:lstStyle/>
                    <a:p>
                      <a:endParaRPr lang="ko-KR"/>
                    </a:p>
                  </a:txBody>
                  <a:tcPr/>
                </a:tc>
                <a:tc>
                  <a:txBody>
                    <a:bodyPr/>
                    <a:lstStyle/>
                    <a:p>
                      <a:pPr lvl="0" algn="ctr">
                        <a:buNone/>
                      </a:pPr>
                      <a:r>
                        <a:rPr lang="ko-KR" altLang="en-US" sz="1200"/>
                        <a:t>00:17.00</a:t>
                      </a:r>
                      <a:endParaRPr lang="ko-KR"/>
                    </a:p>
                  </a:txBody>
                  <a:tcPr>
                    <a:solidFill>
                      <a:schemeClr val="accent6">
                        <a:lumMod val="20000"/>
                        <a:lumOff val="80000"/>
                      </a:schemeClr>
                    </a:solidFill>
                  </a:tcPr>
                </a:tc>
                <a:tc>
                  <a:txBody>
                    <a:bodyPr/>
                    <a:lstStyle/>
                    <a:p>
                      <a:pPr lvl="0" algn="ctr">
                        <a:buNone/>
                      </a:pPr>
                      <a:r>
                        <a:rPr lang="ko-KR" altLang="en-US" sz="1200" dirty="0" err="1"/>
                        <a:t>Monday</a:t>
                      </a:r>
                      <a:r>
                        <a:rPr lang="ko-KR" altLang="en-US" sz="1200" dirty="0"/>
                        <a:t>.. </a:t>
                      </a:r>
                      <a:r>
                        <a:rPr lang="ko-KR" altLang="en-US" sz="1200" dirty="0" err="1"/>
                        <a:t>November</a:t>
                      </a:r>
                      <a:r>
                        <a:rPr lang="ko-KR" altLang="en-US" sz="1200" dirty="0"/>
                        <a:t>.. 58%.</a:t>
                      </a:r>
                    </a:p>
                  </a:txBody>
                  <a:tcPr>
                    <a:solidFill>
                      <a:schemeClr val="accent6">
                        <a:lumMod val="20000"/>
                        <a:lumOff val="80000"/>
                      </a:schemeClr>
                    </a:solidFill>
                  </a:tcPr>
                </a:tc>
                <a:tc vMerge="1">
                  <a:txBody>
                    <a:bodyPr/>
                    <a:lstStyle/>
                    <a:p>
                      <a:endParaRPr lang="ko-KR"/>
                    </a:p>
                  </a:txBody>
                  <a:tcPr/>
                </a:tc>
                <a:extLst>
                  <a:ext uri="{0D108BD9-81ED-4DB2-BD59-A6C34878D82A}">
                    <a16:rowId xmlns:a16="http://schemas.microsoft.com/office/drawing/2014/main" val="3668995674"/>
                  </a:ext>
                </a:extLst>
              </a:tr>
            </a:tbl>
          </a:graphicData>
        </a:graphic>
      </p:graphicFrame>
      <p:sp>
        <p:nvSpPr>
          <p:cNvPr id="17" name="TextBox 16">
            <a:extLst>
              <a:ext uri="{FF2B5EF4-FFF2-40B4-BE49-F238E27FC236}">
                <a16:creationId xmlns:a16="http://schemas.microsoft.com/office/drawing/2014/main" id="{F1439414-4086-411B-B6BC-6DAD6D5C04B1}"/>
              </a:ext>
            </a:extLst>
          </p:cNvPr>
          <p:cNvSpPr txBox="1"/>
          <p:nvPr/>
        </p:nvSpPr>
        <p:spPr>
          <a:xfrm>
            <a:off x="11643459" y="6390057"/>
            <a:ext cx="428322" cy="369332"/>
          </a:xfrm>
          <a:prstGeom prst="rect">
            <a:avLst/>
          </a:prstGeom>
          <a:noFill/>
        </p:spPr>
        <p:txBody>
          <a:bodyPr wrap="none" rtlCol="0">
            <a:spAutoFit/>
          </a:bodyPr>
          <a:lstStyle/>
          <a:p>
            <a:r>
              <a:rPr lang="en-US" dirty="0"/>
              <a:t>41</a:t>
            </a:r>
          </a:p>
        </p:txBody>
      </p:sp>
    </p:spTree>
    <p:extLst>
      <p:ext uri="{BB962C8B-B14F-4D97-AF65-F5344CB8AC3E}">
        <p14:creationId xmlns:p14="http://schemas.microsoft.com/office/powerpoint/2010/main" val="10397386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oogle Shape;413;p29">
            <a:extLst>
              <a:ext uri="{FF2B5EF4-FFF2-40B4-BE49-F238E27FC236}">
                <a16:creationId xmlns:a16="http://schemas.microsoft.com/office/drawing/2014/main" id="{4273B69B-281D-4427-8162-462B4A034A61}"/>
              </a:ext>
            </a:extLst>
          </p:cNvPr>
          <p:cNvSpPr/>
          <p:nvPr/>
        </p:nvSpPr>
        <p:spPr>
          <a:xfrm>
            <a:off x="2688376" y="1121042"/>
            <a:ext cx="3414278" cy="1292621"/>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#1:</a:t>
            </a:r>
            <a:endParaRPr lang="ko-KR" altLang="en-US" dirty="0">
              <a:solidFill>
                <a:schemeClr val="dk1"/>
              </a:solidFill>
            </a:endParaRPr>
          </a:p>
          <a:p>
            <a:endParaRPr lang="en-US" sz="1200" dirty="0">
              <a:solidFill>
                <a:schemeClr val="dk1"/>
              </a:solidFill>
            </a:endParaRPr>
          </a:p>
          <a:p>
            <a:r>
              <a:rPr lang="en-US" sz="1200" dirty="0">
                <a:solidFill>
                  <a:schemeClr val="dk1"/>
                </a:solidFill>
              </a:rPr>
              <a:t>- </a:t>
            </a:r>
            <a:r>
              <a:rPr lang="en-US" sz="1200" dirty="0">
                <a:solidFill>
                  <a:srgbClr val="FF0000"/>
                </a:solidFill>
              </a:rPr>
              <a:t>Both </a:t>
            </a:r>
            <a:r>
              <a:rPr lang="en-US" sz="1200" dirty="0">
                <a:solidFill>
                  <a:schemeClr val="tx1"/>
                </a:solidFill>
              </a:rPr>
              <a:t>expert and beginner user faced the </a:t>
            </a:r>
            <a:r>
              <a:rPr lang="en-US" sz="1200" dirty="0">
                <a:solidFill>
                  <a:srgbClr val="FF0000"/>
                </a:solidFill>
              </a:rPr>
              <a:t>same problems</a:t>
            </a:r>
            <a:r>
              <a:rPr lang="en-US" sz="1200" dirty="0">
                <a:solidFill>
                  <a:schemeClr val="tx1"/>
                </a:solidFill>
              </a:rPr>
              <a:t>. In fact, beginner user completed the tasks faster. </a:t>
            </a:r>
            <a:r>
              <a:rPr lang="en-US" sz="1200" dirty="0">
                <a:solidFill>
                  <a:srgbClr val="FF0000"/>
                </a:solidFill>
              </a:rPr>
              <a:t>No significant time difference</a:t>
            </a:r>
            <a:r>
              <a:rPr lang="en-US" sz="1200" dirty="0">
                <a:solidFill>
                  <a:schemeClr val="tx1"/>
                </a:solidFill>
              </a:rPr>
              <a:t> </a:t>
            </a:r>
          </a:p>
          <a:p>
            <a:r>
              <a:rPr lang="en-US" sz="1200" dirty="0">
                <a:solidFill>
                  <a:schemeClr val="tx1"/>
                </a:solidFill>
              </a:rPr>
              <a:t>were noted </a:t>
            </a:r>
            <a:r>
              <a:rPr lang="en-US" sz="1200" dirty="0">
                <a:solidFill>
                  <a:srgbClr val="FF0000"/>
                </a:solidFill>
              </a:rPr>
              <a:t>between </a:t>
            </a:r>
            <a:r>
              <a:rPr lang="en-US" sz="1200" dirty="0">
                <a:solidFill>
                  <a:schemeClr val="tx1"/>
                </a:solidFill>
              </a:rPr>
              <a:t>the </a:t>
            </a:r>
            <a:r>
              <a:rPr lang="en-US" sz="1200" dirty="0">
                <a:solidFill>
                  <a:srgbClr val="FF0000"/>
                </a:solidFill>
              </a:rPr>
              <a:t>users</a:t>
            </a:r>
            <a:r>
              <a:rPr lang="en-US" sz="1200" dirty="0">
                <a:solidFill>
                  <a:schemeClr val="tx1"/>
                </a:solidFill>
              </a:rPr>
              <a:t>.</a:t>
            </a:r>
            <a:endParaRPr lang="en-US" dirty="0">
              <a:solidFill>
                <a:schemeClr val="tx1"/>
              </a:solidFill>
            </a:endParaRPr>
          </a:p>
        </p:txBody>
      </p:sp>
      <p:sp>
        <p:nvSpPr>
          <p:cNvPr id="8" name="Google Shape;413;p29">
            <a:extLst>
              <a:ext uri="{FF2B5EF4-FFF2-40B4-BE49-F238E27FC236}">
                <a16:creationId xmlns:a16="http://schemas.microsoft.com/office/drawing/2014/main" id="{5F78F4E4-0100-41C1-9DEC-6A012162099E}"/>
              </a:ext>
            </a:extLst>
          </p:cNvPr>
          <p:cNvSpPr/>
          <p:nvPr/>
        </p:nvSpPr>
        <p:spPr>
          <a:xfrm>
            <a:off x="6415098" y="434360"/>
            <a:ext cx="3414278" cy="1292621"/>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#4:</a:t>
            </a:r>
            <a:endParaRPr lang="ko-KR" altLang="en-US" dirty="0">
              <a:solidFill>
                <a:schemeClr val="dk1"/>
              </a:solidFill>
            </a:endParaRPr>
          </a:p>
          <a:p>
            <a:endParaRPr lang="en-US" sz="1200" dirty="0">
              <a:solidFill>
                <a:schemeClr val="dk1"/>
              </a:solidFill>
            </a:endParaRPr>
          </a:p>
          <a:p>
            <a:r>
              <a:rPr lang="en-US" sz="1200" dirty="0">
                <a:solidFill>
                  <a:schemeClr val="tx1"/>
                </a:solidFill>
              </a:rPr>
              <a:t>- The </a:t>
            </a:r>
            <a:r>
              <a:rPr lang="en-US" sz="1200" dirty="0">
                <a:solidFill>
                  <a:srgbClr val="FF0000"/>
                </a:solidFill>
              </a:rPr>
              <a:t>pause button</a:t>
            </a:r>
            <a:r>
              <a:rPr lang="en-US" sz="1200" dirty="0">
                <a:solidFill>
                  <a:schemeClr val="tx1"/>
                </a:solidFill>
              </a:rPr>
              <a:t> on the sleep recording page is </a:t>
            </a:r>
            <a:r>
              <a:rPr lang="en-US" sz="1200" dirty="0">
                <a:solidFill>
                  <a:srgbClr val="FF0000"/>
                </a:solidFill>
              </a:rPr>
              <a:t>mistaken </a:t>
            </a:r>
            <a:r>
              <a:rPr lang="en-US" sz="1200" dirty="0">
                <a:solidFill>
                  <a:schemeClr val="tx1"/>
                </a:solidFill>
              </a:rPr>
              <a:t>as a button for stopping the lullaby. In fact, it is for extending the start time of sleep recording.</a:t>
            </a:r>
          </a:p>
        </p:txBody>
      </p:sp>
      <p:sp>
        <p:nvSpPr>
          <p:cNvPr id="9" name="Google Shape;413;p29">
            <a:extLst>
              <a:ext uri="{FF2B5EF4-FFF2-40B4-BE49-F238E27FC236}">
                <a16:creationId xmlns:a16="http://schemas.microsoft.com/office/drawing/2014/main" id="{68EF2A8D-5867-462A-A1F1-598C65578223}"/>
              </a:ext>
            </a:extLst>
          </p:cNvPr>
          <p:cNvSpPr/>
          <p:nvPr/>
        </p:nvSpPr>
        <p:spPr>
          <a:xfrm>
            <a:off x="2681722" y="2590578"/>
            <a:ext cx="3414278" cy="923289"/>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#2:</a:t>
            </a:r>
            <a:endParaRPr lang="ko-KR" altLang="en-US" dirty="0">
              <a:solidFill>
                <a:schemeClr val="dk1"/>
              </a:solidFill>
            </a:endParaRPr>
          </a:p>
          <a:p>
            <a:endParaRPr lang="en-US" sz="1200" dirty="0">
              <a:solidFill>
                <a:schemeClr val="dk1"/>
              </a:solidFill>
            </a:endParaRPr>
          </a:p>
          <a:p>
            <a:r>
              <a:rPr lang="en-US" sz="1200" dirty="0">
                <a:solidFill>
                  <a:schemeClr val="dk1"/>
                </a:solidFill>
              </a:rPr>
              <a:t>- </a:t>
            </a:r>
            <a:r>
              <a:rPr lang="en-US" sz="1200" dirty="0">
                <a:solidFill>
                  <a:schemeClr val="tx1"/>
                </a:solidFill>
              </a:rPr>
              <a:t>Task 2, 4, </a:t>
            </a:r>
            <a:r>
              <a:rPr lang="en-US" sz="1200" dirty="0">
                <a:solidFill>
                  <a:srgbClr val="FF0000"/>
                </a:solidFill>
              </a:rPr>
              <a:t>5 </a:t>
            </a:r>
            <a:r>
              <a:rPr lang="en-US" sz="1200" dirty="0">
                <a:solidFill>
                  <a:schemeClr val="tx1"/>
                </a:solidFill>
              </a:rPr>
              <a:t>and </a:t>
            </a:r>
            <a:r>
              <a:rPr lang="en-US" sz="1200" dirty="0">
                <a:solidFill>
                  <a:srgbClr val="FF0000"/>
                </a:solidFill>
              </a:rPr>
              <a:t>9 </a:t>
            </a:r>
            <a:r>
              <a:rPr lang="en-US" sz="1200" dirty="0">
                <a:solidFill>
                  <a:schemeClr val="tx1"/>
                </a:solidFill>
              </a:rPr>
              <a:t>were </a:t>
            </a:r>
            <a:r>
              <a:rPr lang="en-US" sz="1200" dirty="0">
                <a:solidFill>
                  <a:srgbClr val="FF0000"/>
                </a:solidFill>
              </a:rPr>
              <a:t>problematic</a:t>
            </a:r>
            <a:r>
              <a:rPr lang="en-US" sz="1200" dirty="0">
                <a:solidFill>
                  <a:schemeClr val="tx1"/>
                </a:solidFill>
              </a:rPr>
              <a:t>.</a:t>
            </a:r>
          </a:p>
          <a:p>
            <a:pPr algn="ctr"/>
            <a:endParaRPr lang="en-US" sz="1200" dirty="0">
              <a:solidFill>
                <a:srgbClr val="FF0000"/>
              </a:solidFill>
            </a:endParaRPr>
          </a:p>
        </p:txBody>
      </p:sp>
      <p:sp>
        <p:nvSpPr>
          <p:cNvPr id="10" name="Google Shape;413;p29">
            <a:extLst>
              <a:ext uri="{FF2B5EF4-FFF2-40B4-BE49-F238E27FC236}">
                <a16:creationId xmlns:a16="http://schemas.microsoft.com/office/drawing/2014/main" id="{058BBA65-AE61-4420-99C5-35BE67BE7CE8}"/>
              </a:ext>
            </a:extLst>
          </p:cNvPr>
          <p:cNvSpPr/>
          <p:nvPr/>
        </p:nvSpPr>
        <p:spPr>
          <a:xfrm>
            <a:off x="2688376" y="3690782"/>
            <a:ext cx="3414278" cy="1015622"/>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#3:</a:t>
            </a:r>
            <a:endParaRPr lang="ko-KR" altLang="en-US" dirty="0">
              <a:solidFill>
                <a:schemeClr val="dk1"/>
              </a:solidFill>
            </a:endParaRPr>
          </a:p>
          <a:p>
            <a:endParaRPr lang="en-US" dirty="0"/>
          </a:p>
          <a:p>
            <a:r>
              <a:rPr lang="en-US" sz="1200" dirty="0"/>
              <a:t>- The </a:t>
            </a:r>
            <a:r>
              <a:rPr lang="en-US" sz="1200" dirty="0">
                <a:solidFill>
                  <a:srgbClr val="FF0000"/>
                </a:solidFill>
              </a:rPr>
              <a:t>stop button</a:t>
            </a:r>
            <a:r>
              <a:rPr lang="en-US" sz="1200" dirty="0"/>
              <a:t> for the lullaby is in the lullaby pop up window but it is </a:t>
            </a:r>
            <a:r>
              <a:rPr lang="en-US" sz="1200" dirty="0">
                <a:solidFill>
                  <a:srgbClr val="FF0000"/>
                </a:solidFill>
              </a:rPr>
              <a:t>not noticeable.</a:t>
            </a:r>
          </a:p>
        </p:txBody>
      </p:sp>
      <p:sp>
        <p:nvSpPr>
          <p:cNvPr id="12" name="Google Shape;413;p29">
            <a:extLst>
              <a:ext uri="{FF2B5EF4-FFF2-40B4-BE49-F238E27FC236}">
                <a16:creationId xmlns:a16="http://schemas.microsoft.com/office/drawing/2014/main" id="{3F66220E-C774-4311-AD61-C08B544408E7}"/>
              </a:ext>
            </a:extLst>
          </p:cNvPr>
          <p:cNvSpPr/>
          <p:nvPr/>
        </p:nvSpPr>
        <p:spPr>
          <a:xfrm>
            <a:off x="6415097" y="4728080"/>
            <a:ext cx="3414278" cy="923289"/>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#6:</a:t>
            </a:r>
            <a:endParaRPr lang="ko-KR" altLang="en-US" dirty="0">
              <a:solidFill>
                <a:schemeClr val="dk1"/>
              </a:solidFill>
            </a:endParaRPr>
          </a:p>
          <a:p>
            <a:endParaRPr lang="en-US" sz="1200" dirty="0">
              <a:solidFill>
                <a:schemeClr val="tx1"/>
              </a:solidFill>
            </a:endParaRPr>
          </a:p>
          <a:p>
            <a:r>
              <a:rPr lang="en-US" sz="1200" dirty="0">
                <a:solidFill>
                  <a:schemeClr val="tx1"/>
                </a:solidFill>
              </a:rPr>
              <a:t>- </a:t>
            </a:r>
            <a:r>
              <a:rPr lang="en-US" sz="1200" dirty="0">
                <a:solidFill>
                  <a:srgbClr val="FF0000"/>
                </a:solidFill>
              </a:rPr>
              <a:t>Icons </a:t>
            </a:r>
            <a:r>
              <a:rPr lang="en-US" sz="1200" dirty="0">
                <a:solidFill>
                  <a:schemeClr val="tx1"/>
                </a:solidFill>
              </a:rPr>
              <a:t>are </a:t>
            </a:r>
            <a:r>
              <a:rPr lang="en-US" sz="1200" dirty="0">
                <a:solidFill>
                  <a:srgbClr val="FF0000"/>
                </a:solidFill>
              </a:rPr>
              <a:t>not intuitive.</a:t>
            </a:r>
            <a:r>
              <a:rPr lang="en-US" sz="1200" dirty="0">
                <a:solidFill>
                  <a:schemeClr val="tx1"/>
                </a:solidFill>
              </a:rPr>
              <a:t> They are very difficult to understand.</a:t>
            </a:r>
          </a:p>
        </p:txBody>
      </p:sp>
      <p:sp>
        <p:nvSpPr>
          <p:cNvPr id="13" name="Google Shape;413;p29">
            <a:extLst>
              <a:ext uri="{FF2B5EF4-FFF2-40B4-BE49-F238E27FC236}">
                <a16:creationId xmlns:a16="http://schemas.microsoft.com/office/drawing/2014/main" id="{3751E354-609A-4E60-A197-75A80F3127FE}"/>
              </a:ext>
            </a:extLst>
          </p:cNvPr>
          <p:cNvSpPr/>
          <p:nvPr/>
        </p:nvSpPr>
        <p:spPr>
          <a:xfrm>
            <a:off x="6419974" y="3145883"/>
            <a:ext cx="3414278" cy="923289"/>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rPr>
              <a:t>#5:</a:t>
            </a:r>
            <a:endParaRPr lang="ko-KR" altLang="en-US" dirty="0">
              <a:solidFill>
                <a:schemeClr val="dk1"/>
              </a:solidFill>
            </a:endParaRPr>
          </a:p>
          <a:p>
            <a:endParaRPr lang="en-US" sz="1200" dirty="0">
              <a:solidFill>
                <a:schemeClr val="dk1"/>
              </a:solidFill>
            </a:endParaRPr>
          </a:p>
          <a:p>
            <a:r>
              <a:rPr lang="en-US" sz="1200" dirty="0">
                <a:solidFill>
                  <a:schemeClr val="dk1"/>
                </a:solidFill>
              </a:rPr>
              <a:t>- It takes a long time to notice the </a:t>
            </a:r>
            <a:r>
              <a:rPr lang="en-US" sz="1200" dirty="0">
                <a:solidFill>
                  <a:srgbClr val="FF0000"/>
                </a:solidFill>
              </a:rPr>
              <a:t>presence of a menu button.</a:t>
            </a:r>
          </a:p>
        </p:txBody>
      </p:sp>
      <p:pic>
        <p:nvPicPr>
          <p:cNvPr id="3" name="图片 3" descr="图片包含 游戏机, 画&#10;&#10;已生成极高可信度的说明">
            <a:extLst>
              <a:ext uri="{FF2B5EF4-FFF2-40B4-BE49-F238E27FC236}">
                <a16:creationId xmlns:a16="http://schemas.microsoft.com/office/drawing/2014/main" id="{AD1437E2-54D0-4F2E-BDAD-AC8894DD150F}"/>
              </a:ext>
            </a:extLst>
          </p:cNvPr>
          <p:cNvPicPr>
            <a:picLocks noChangeAspect="1"/>
          </p:cNvPicPr>
          <p:nvPr/>
        </p:nvPicPr>
        <p:blipFill>
          <a:blip r:embed="rId2"/>
          <a:stretch>
            <a:fillRect/>
          </a:stretch>
        </p:blipFill>
        <p:spPr>
          <a:xfrm>
            <a:off x="6750635" y="4111606"/>
            <a:ext cx="2743200" cy="574040"/>
          </a:xfrm>
          <a:prstGeom prst="rect">
            <a:avLst/>
          </a:prstGeom>
        </p:spPr>
      </p:pic>
      <p:pic>
        <p:nvPicPr>
          <p:cNvPr id="6" name="图片 10" descr="手机屏幕的截图&#10;&#10;已生成高可信度的说明">
            <a:extLst>
              <a:ext uri="{FF2B5EF4-FFF2-40B4-BE49-F238E27FC236}">
                <a16:creationId xmlns:a16="http://schemas.microsoft.com/office/drawing/2014/main" id="{554A5537-5CAC-436E-89B5-D0F2C5D42204}"/>
              </a:ext>
            </a:extLst>
          </p:cNvPr>
          <p:cNvPicPr>
            <a:picLocks noChangeAspect="1"/>
          </p:cNvPicPr>
          <p:nvPr/>
        </p:nvPicPr>
        <p:blipFill rotWithShape="1">
          <a:blip r:embed="rId3"/>
          <a:srcRect l="59375" t="1522" r="4167" b="81522"/>
          <a:stretch/>
        </p:blipFill>
        <p:spPr>
          <a:xfrm>
            <a:off x="7221656" y="5807683"/>
            <a:ext cx="1801157" cy="803277"/>
          </a:xfrm>
          <a:prstGeom prst="rect">
            <a:avLst/>
          </a:prstGeom>
        </p:spPr>
      </p:pic>
      <p:pic>
        <p:nvPicPr>
          <p:cNvPr id="14" name="图片 14" descr="手机屏幕的截图&#10;&#10;已生成极高可信度的说明">
            <a:extLst>
              <a:ext uri="{FF2B5EF4-FFF2-40B4-BE49-F238E27FC236}">
                <a16:creationId xmlns:a16="http://schemas.microsoft.com/office/drawing/2014/main" id="{F948892F-B2D0-4780-B79F-2291DCB33047}"/>
              </a:ext>
            </a:extLst>
          </p:cNvPr>
          <p:cNvPicPr>
            <a:picLocks noChangeAspect="1"/>
          </p:cNvPicPr>
          <p:nvPr/>
        </p:nvPicPr>
        <p:blipFill rotWithShape="1">
          <a:blip r:embed="rId4"/>
          <a:srcRect l="-935" t="4117" r="-3180" b="62020"/>
          <a:stretch/>
        </p:blipFill>
        <p:spPr>
          <a:xfrm>
            <a:off x="2937865" y="4933718"/>
            <a:ext cx="2503502" cy="1677242"/>
          </a:xfrm>
          <a:prstGeom prst="rect">
            <a:avLst/>
          </a:prstGeom>
        </p:spPr>
      </p:pic>
      <p:pic>
        <p:nvPicPr>
          <p:cNvPr id="16" name="图片 16" descr="手机屏幕的截图&#10;&#10;已生成极高可信度的说明">
            <a:extLst>
              <a:ext uri="{FF2B5EF4-FFF2-40B4-BE49-F238E27FC236}">
                <a16:creationId xmlns:a16="http://schemas.microsoft.com/office/drawing/2014/main" id="{5A3F71B2-B8AE-49F9-9B36-BCA554DCF855}"/>
              </a:ext>
            </a:extLst>
          </p:cNvPr>
          <p:cNvPicPr>
            <a:picLocks noChangeAspect="1"/>
          </p:cNvPicPr>
          <p:nvPr/>
        </p:nvPicPr>
        <p:blipFill rotWithShape="1">
          <a:blip r:embed="rId5"/>
          <a:srcRect t="-601" r="508" b="62963"/>
          <a:stretch/>
        </p:blipFill>
        <p:spPr>
          <a:xfrm>
            <a:off x="7261464" y="1816530"/>
            <a:ext cx="1721543" cy="1338704"/>
          </a:xfrm>
          <a:prstGeom prst="rect">
            <a:avLst/>
          </a:prstGeom>
        </p:spPr>
      </p:pic>
      <p:sp>
        <p:nvSpPr>
          <p:cNvPr id="15" name="矩形 14">
            <a:extLst>
              <a:ext uri="{FF2B5EF4-FFF2-40B4-BE49-F238E27FC236}">
                <a16:creationId xmlns:a16="http://schemas.microsoft.com/office/drawing/2014/main" id="{0D0CE672-7F3B-4D41-A61F-615ECDEDFDAD}"/>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a:extLst>
              <a:ext uri="{FF2B5EF4-FFF2-40B4-BE49-F238E27FC236}">
                <a16:creationId xmlns:a16="http://schemas.microsoft.com/office/drawing/2014/main" id="{74A5DBEF-2F20-4A30-B51E-76CE79E99081}"/>
              </a:ext>
            </a:extLst>
          </p:cNvPr>
          <p:cNvSpPr txBox="1"/>
          <p:nvPr/>
        </p:nvSpPr>
        <p:spPr>
          <a:xfrm>
            <a:off x="-762814"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User Test Results Summary</a:t>
            </a:r>
          </a:p>
        </p:txBody>
      </p:sp>
      <p:sp>
        <p:nvSpPr>
          <p:cNvPr id="18" name="TextBox 17">
            <a:extLst>
              <a:ext uri="{FF2B5EF4-FFF2-40B4-BE49-F238E27FC236}">
                <a16:creationId xmlns:a16="http://schemas.microsoft.com/office/drawing/2014/main" id="{162C94A9-C026-44AD-85CB-56C56961D998}"/>
              </a:ext>
            </a:extLst>
          </p:cNvPr>
          <p:cNvSpPr txBox="1"/>
          <p:nvPr/>
        </p:nvSpPr>
        <p:spPr>
          <a:xfrm>
            <a:off x="11643459" y="6390057"/>
            <a:ext cx="428322" cy="369332"/>
          </a:xfrm>
          <a:prstGeom prst="rect">
            <a:avLst/>
          </a:prstGeom>
          <a:noFill/>
        </p:spPr>
        <p:txBody>
          <a:bodyPr wrap="none" rtlCol="0">
            <a:spAutoFit/>
          </a:bodyPr>
          <a:lstStyle/>
          <a:p>
            <a:r>
              <a:rPr lang="en-US" dirty="0"/>
              <a:t>42</a:t>
            </a:r>
          </a:p>
        </p:txBody>
      </p:sp>
    </p:spTree>
    <p:extLst>
      <p:ext uri="{BB962C8B-B14F-4D97-AF65-F5344CB8AC3E}">
        <p14:creationId xmlns:p14="http://schemas.microsoft.com/office/powerpoint/2010/main" val="20554547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그림 20">
            <a:extLst>
              <a:ext uri="{FF2B5EF4-FFF2-40B4-BE49-F238E27FC236}">
                <a16:creationId xmlns:a16="http://schemas.microsoft.com/office/drawing/2014/main" id="{2B2CBC67-5E1A-44A9-A045-D76FFBD4EEAD}"/>
              </a:ext>
            </a:extLst>
          </p:cNvPr>
          <p:cNvPicPr>
            <a:picLocks noChangeAspect="1"/>
          </p:cNvPicPr>
          <p:nvPr/>
        </p:nvPicPr>
        <p:blipFill>
          <a:blip r:embed="rId2"/>
          <a:stretch>
            <a:fillRect/>
          </a:stretch>
        </p:blipFill>
        <p:spPr>
          <a:xfrm>
            <a:off x="604953" y="1803676"/>
            <a:ext cx="5009059" cy="3997405"/>
          </a:xfrm>
          <a:prstGeom prst="rect">
            <a:avLst/>
          </a:prstGeom>
        </p:spPr>
      </p:pic>
      <p:sp>
        <p:nvSpPr>
          <p:cNvPr id="9" name="Google Shape;413;p29">
            <a:extLst>
              <a:ext uri="{FF2B5EF4-FFF2-40B4-BE49-F238E27FC236}">
                <a16:creationId xmlns:a16="http://schemas.microsoft.com/office/drawing/2014/main" id="{0B03FDF9-1723-48E1-97DC-A42EC829BAA8}"/>
              </a:ext>
            </a:extLst>
          </p:cNvPr>
          <p:cNvSpPr/>
          <p:nvPr/>
        </p:nvSpPr>
        <p:spPr>
          <a:xfrm>
            <a:off x="5107992" y="1587717"/>
            <a:ext cx="3414278" cy="63090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rPr>
              <a:t>System Visuals:</a:t>
            </a:r>
            <a:endParaRPr lang="ko-KR" altLang="en-US" dirty="0">
              <a:solidFill>
                <a:schemeClr val="dk1"/>
              </a:solidFill>
            </a:endParaRPr>
          </a:p>
          <a:p>
            <a:pPr algn="ctr"/>
            <a:endParaRPr lang="en-US" sz="1050" dirty="0">
              <a:solidFill>
                <a:schemeClr val="dk1"/>
              </a:solidFill>
            </a:endParaRPr>
          </a:p>
          <a:p>
            <a:pPr algn="ctr"/>
            <a:r>
              <a:rPr lang="en-US" sz="1050" dirty="0">
                <a:solidFill>
                  <a:schemeClr val="tx1"/>
                </a:solidFill>
              </a:rPr>
              <a:t>- 168/196 = </a:t>
            </a:r>
            <a:r>
              <a:rPr lang="en-US" sz="1050" b="1" dirty="0">
                <a:solidFill>
                  <a:srgbClr val="FF0000"/>
                </a:solidFill>
              </a:rPr>
              <a:t>85.7%</a:t>
            </a:r>
            <a:endParaRPr lang="en-US" sz="1050" b="1" dirty="0">
              <a:solidFill>
                <a:schemeClr val="tx1"/>
              </a:solidFill>
            </a:endParaRPr>
          </a:p>
        </p:txBody>
      </p:sp>
      <p:sp>
        <p:nvSpPr>
          <p:cNvPr id="10" name="Google Shape;413;p29">
            <a:extLst>
              <a:ext uri="{FF2B5EF4-FFF2-40B4-BE49-F238E27FC236}">
                <a16:creationId xmlns:a16="http://schemas.microsoft.com/office/drawing/2014/main" id="{1ED20B1A-5E73-4384-9F1A-247550D5C417}"/>
              </a:ext>
            </a:extLst>
          </p:cNvPr>
          <p:cNvSpPr/>
          <p:nvPr/>
        </p:nvSpPr>
        <p:spPr>
          <a:xfrm>
            <a:off x="8777722" y="1587716"/>
            <a:ext cx="3414278" cy="63090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rPr>
              <a:t>Intuitiveness:</a:t>
            </a:r>
            <a:endParaRPr lang="ko-KR" altLang="en-US" dirty="0">
              <a:solidFill>
                <a:schemeClr val="dk1"/>
              </a:solidFill>
            </a:endParaRPr>
          </a:p>
          <a:p>
            <a:pPr algn="ctr"/>
            <a:endParaRPr lang="en-US" sz="1050" dirty="0">
              <a:solidFill>
                <a:schemeClr val="dk1"/>
              </a:solidFill>
            </a:endParaRPr>
          </a:p>
          <a:p>
            <a:pPr algn="ctr"/>
            <a:r>
              <a:rPr lang="en-US" sz="1050" dirty="0">
                <a:solidFill>
                  <a:schemeClr val="dk1"/>
                </a:solidFill>
              </a:rPr>
              <a:t>- 99/126 = </a:t>
            </a:r>
            <a:r>
              <a:rPr lang="en-US" sz="1050" b="1" dirty="0">
                <a:solidFill>
                  <a:srgbClr val="FF0000"/>
                </a:solidFill>
              </a:rPr>
              <a:t>78.6%</a:t>
            </a:r>
          </a:p>
        </p:txBody>
      </p:sp>
      <p:sp>
        <p:nvSpPr>
          <p:cNvPr id="11" name="Google Shape;413;p29">
            <a:extLst>
              <a:ext uri="{FF2B5EF4-FFF2-40B4-BE49-F238E27FC236}">
                <a16:creationId xmlns:a16="http://schemas.microsoft.com/office/drawing/2014/main" id="{6E7544C2-F7CF-44E8-8202-2AE4C3D98182}"/>
              </a:ext>
            </a:extLst>
          </p:cNvPr>
          <p:cNvSpPr/>
          <p:nvPr/>
        </p:nvSpPr>
        <p:spPr>
          <a:xfrm>
            <a:off x="8777722" y="2230420"/>
            <a:ext cx="3414278" cy="58473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45700" rIns="91425" bIns="45700" anchor="t" anchorCtr="0">
            <a:spAutoFit/>
          </a:bodyPr>
          <a:lstStyle/>
          <a:p>
            <a:pPr algn="ctr"/>
            <a:r>
              <a:rPr lang="en-US" sz="1200" b="1" dirty="0">
                <a:solidFill>
                  <a:schemeClr val="dk1"/>
                </a:solidFill>
              </a:rPr>
              <a:t>Error Prevention &amp; Freedom:</a:t>
            </a:r>
            <a:endParaRPr lang="ko-KR" altLang="en-US" sz="1200" dirty="0">
              <a:solidFill>
                <a:schemeClr val="dk1"/>
              </a:solidFill>
            </a:endParaRPr>
          </a:p>
          <a:p>
            <a:pPr algn="ctr"/>
            <a:endParaRPr lang="en-US" sz="1000" dirty="0">
              <a:solidFill>
                <a:schemeClr val="dk1"/>
              </a:solidFill>
            </a:endParaRPr>
          </a:p>
          <a:p>
            <a:pPr algn="ctr"/>
            <a:r>
              <a:rPr lang="en-US" sz="1000" dirty="0">
                <a:solidFill>
                  <a:schemeClr val="dk1"/>
                </a:solidFill>
              </a:rPr>
              <a:t>- 70/98 = </a:t>
            </a:r>
            <a:r>
              <a:rPr lang="en-US" sz="1000" b="1" dirty="0">
                <a:solidFill>
                  <a:srgbClr val="FF0000"/>
                </a:solidFill>
              </a:rPr>
              <a:t>71.4%</a:t>
            </a:r>
          </a:p>
        </p:txBody>
      </p:sp>
      <p:sp>
        <p:nvSpPr>
          <p:cNvPr id="12" name="Google Shape;413;p29">
            <a:extLst>
              <a:ext uri="{FF2B5EF4-FFF2-40B4-BE49-F238E27FC236}">
                <a16:creationId xmlns:a16="http://schemas.microsoft.com/office/drawing/2014/main" id="{22B182C4-FBB2-4381-BD92-C57EE9DF168B}"/>
              </a:ext>
            </a:extLst>
          </p:cNvPr>
          <p:cNvSpPr/>
          <p:nvPr/>
        </p:nvSpPr>
        <p:spPr>
          <a:xfrm>
            <a:off x="6822704" y="1600292"/>
            <a:ext cx="3414278" cy="63090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rPr>
              <a:t>Consistency:</a:t>
            </a:r>
            <a:endParaRPr lang="ko-KR" altLang="en-US" dirty="0">
              <a:solidFill>
                <a:schemeClr val="dk1"/>
              </a:solidFill>
            </a:endParaRPr>
          </a:p>
          <a:p>
            <a:pPr algn="ctr"/>
            <a:endParaRPr lang="en-US" sz="1050" dirty="0">
              <a:solidFill>
                <a:schemeClr val="dk1"/>
              </a:solidFill>
            </a:endParaRPr>
          </a:p>
          <a:p>
            <a:pPr algn="ctr"/>
            <a:r>
              <a:rPr lang="en-US" sz="1050" dirty="0">
                <a:solidFill>
                  <a:schemeClr val="dk1"/>
                </a:solidFill>
              </a:rPr>
              <a:t>- 55/56 = </a:t>
            </a:r>
            <a:r>
              <a:rPr lang="en-US" sz="1050" b="1" dirty="0">
                <a:solidFill>
                  <a:srgbClr val="FF0000"/>
                </a:solidFill>
              </a:rPr>
              <a:t>98.2%</a:t>
            </a:r>
          </a:p>
        </p:txBody>
      </p:sp>
      <p:sp>
        <p:nvSpPr>
          <p:cNvPr id="13" name="Google Shape;413;p29">
            <a:extLst>
              <a:ext uri="{FF2B5EF4-FFF2-40B4-BE49-F238E27FC236}">
                <a16:creationId xmlns:a16="http://schemas.microsoft.com/office/drawing/2014/main" id="{188CA006-FE96-41BD-8531-AB263E9AC6DA}"/>
              </a:ext>
            </a:extLst>
          </p:cNvPr>
          <p:cNvSpPr/>
          <p:nvPr/>
        </p:nvSpPr>
        <p:spPr>
          <a:xfrm>
            <a:off x="4965516" y="3433068"/>
            <a:ext cx="3414278" cy="738623"/>
          </a:xfrm>
          <a:prstGeom prst="rect">
            <a:avLst/>
          </a:prstGeom>
          <a:noFill/>
          <a:ln>
            <a:noFill/>
          </a:ln>
        </p:spPr>
        <p:txBody>
          <a:bodyPr spcFirstLastPara="1" wrap="square" lIns="91425" tIns="45700" rIns="91425" bIns="45700" anchor="t" anchorCtr="0">
            <a:spAutoFit/>
          </a:bodyPr>
          <a:lstStyle/>
          <a:p>
            <a:pPr algn="ctr"/>
            <a:r>
              <a:rPr lang="en-US" sz="1800" b="1" dirty="0">
                <a:solidFill>
                  <a:schemeClr val="dk1"/>
                </a:solidFill>
              </a:rPr>
              <a:t>Easiest Task:</a:t>
            </a:r>
            <a:endParaRPr lang="ko-KR" altLang="en-US" dirty="0">
              <a:solidFill>
                <a:schemeClr val="dk1"/>
              </a:solidFill>
            </a:endParaRPr>
          </a:p>
          <a:p>
            <a:pPr algn="ctr"/>
            <a:endParaRPr lang="en-US" sz="1200" dirty="0">
              <a:solidFill>
                <a:schemeClr val="dk1"/>
              </a:solidFill>
            </a:endParaRPr>
          </a:p>
          <a:p>
            <a:pPr algn="ctr"/>
            <a:r>
              <a:rPr lang="en-US" sz="1200" dirty="0">
                <a:solidFill>
                  <a:schemeClr val="dk1"/>
                </a:solidFill>
              </a:rPr>
              <a:t>- </a:t>
            </a:r>
            <a:r>
              <a:rPr lang="en-US" sz="1200" dirty="0"/>
              <a:t>Start sleep tracking</a:t>
            </a:r>
          </a:p>
        </p:txBody>
      </p:sp>
      <p:sp>
        <p:nvSpPr>
          <p:cNvPr id="14" name="Google Shape;413;p29">
            <a:extLst>
              <a:ext uri="{FF2B5EF4-FFF2-40B4-BE49-F238E27FC236}">
                <a16:creationId xmlns:a16="http://schemas.microsoft.com/office/drawing/2014/main" id="{A6395D50-45EB-4E14-A1BD-54530F24C7FB}"/>
              </a:ext>
            </a:extLst>
          </p:cNvPr>
          <p:cNvSpPr/>
          <p:nvPr/>
        </p:nvSpPr>
        <p:spPr>
          <a:xfrm>
            <a:off x="8998300" y="3437826"/>
            <a:ext cx="2973121" cy="923289"/>
          </a:xfrm>
          <a:prstGeom prst="rect">
            <a:avLst/>
          </a:prstGeom>
          <a:noFill/>
          <a:ln>
            <a:noFill/>
          </a:ln>
        </p:spPr>
        <p:txBody>
          <a:bodyPr spcFirstLastPara="1" wrap="square" lIns="91425" tIns="45700" rIns="91425" bIns="45700" anchor="t" anchorCtr="0">
            <a:spAutoFit/>
          </a:bodyPr>
          <a:lstStyle/>
          <a:p>
            <a:pPr algn="ctr"/>
            <a:r>
              <a:rPr lang="en-US" sz="1800" b="1" dirty="0">
                <a:solidFill>
                  <a:schemeClr val="dk1"/>
                </a:solidFill>
              </a:rPr>
              <a:t>Most Difficult Task:</a:t>
            </a:r>
            <a:endParaRPr lang="ko-KR" altLang="en-US" dirty="0">
              <a:solidFill>
                <a:schemeClr val="dk1"/>
              </a:solidFill>
            </a:endParaRPr>
          </a:p>
          <a:p>
            <a:pPr algn="ctr"/>
            <a:endParaRPr lang="en-US" sz="1200" dirty="0">
              <a:solidFill>
                <a:schemeClr val="dk1"/>
              </a:solidFill>
            </a:endParaRPr>
          </a:p>
          <a:p>
            <a:pPr algn="ctr"/>
            <a:r>
              <a:rPr lang="en-US" sz="1200" dirty="0">
                <a:solidFill>
                  <a:schemeClr val="dk1"/>
                </a:solidFill>
              </a:rPr>
              <a:t>- </a:t>
            </a:r>
            <a:r>
              <a:rPr lang="en-US" sz="1200" dirty="0"/>
              <a:t>Find out which day the user snored and which day the user had a bad dream</a:t>
            </a:r>
          </a:p>
        </p:txBody>
      </p:sp>
      <p:sp>
        <p:nvSpPr>
          <p:cNvPr id="15" name="Google Shape;413;p29">
            <a:extLst>
              <a:ext uri="{FF2B5EF4-FFF2-40B4-BE49-F238E27FC236}">
                <a16:creationId xmlns:a16="http://schemas.microsoft.com/office/drawing/2014/main" id="{FC955B27-031A-45E9-B9F2-FA343A91815A}"/>
              </a:ext>
            </a:extLst>
          </p:cNvPr>
          <p:cNvSpPr/>
          <p:nvPr/>
        </p:nvSpPr>
        <p:spPr>
          <a:xfrm>
            <a:off x="4965516" y="2223961"/>
            <a:ext cx="3414278" cy="600124"/>
          </a:xfrm>
          <a:prstGeom prst="rect">
            <a:avLst/>
          </a:prstGeom>
          <a:noFill/>
          <a:ln>
            <a:noFill/>
          </a:ln>
        </p:spPr>
        <p:txBody>
          <a:bodyPr spcFirstLastPara="1" wrap="square" lIns="91425" tIns="45700" rIns="91425" bIns="45700" anchor="t" anchorCtr="0">
            <a:spAutoFit/>
          </a:bodyPr>
          <a:lstStyle/>
          <a:p>
            <a:pPr algn="ctr"/>
            <a:r>
              <a:rPr lang="en-US" sz="1200" b="1" dirty="0">
                <a:solidFill>
                  <a:schemeClr val="dk1"/>
                </a:solidFill>
              </a:rPr>
              <a:t>Overall Impression:</a:t>
            </a:r>
            <a:endParaRPr lang="ko-KR" altLang="en-US" sz="1200" dirty="0">
              <a:solidFill>
                <a:schemeClr val="dk1"/>
              </a:solidFill>
            </a:endParaRPr>
          </a:p>
          <a:p>
            <a:pPr algn="ctr"/>
            <a:endParaRPr lang="en-US" sz="1050" dirty="0">
              <a:solidFill>
                <a:schemeClr val="dk1"/>
              </a:solidFill>
            </a:endParaRPr>
          </a:p>
          <a:p>
            <a:pPr algn="ctr"/>
            <a:r>
              <a:rPr lang="en-US" sz="1050" dirty="0">
                <a:solidFill>
                  <a:schemeClr val="dk1"/>
                </a:solidFill>
              </a:rPr>
              <a:t>- 8/10 = </a:t>
            </a:r>
            <a:r>
              <a:rPr lang="en-US" sz="1050" b="1" dirty="0">
                <a:solidFill>
                  <a:srgbClr val="FF0000"/>
                </a:solidFill>
              </a:rPr>
              <a:t>80.0%</a:t>
            </a:r>
          </a:p>
        </p:txBody>
      </p:sp>
      <p:sp>
        <p:nvSpPr>
          <p:cNvPr id="16" name="Google Shape;413;p29">
            <a:extLst>
              <a:ext uri="{FF2B5EF4-FFF2-40B4-BE49-F238E27FC236}">
                <a16:creationId xmlns:a16="http://schemas.microsoft.com/office/drawing/2014/main" id="{18FD6CBE-1FDF-4250-B05C-50AE05D1FDE2}"/>
              </a:ext>
            </a:extLst>
          </p:cNvPr>
          <p:cNvSpPr/>
          <p:nvPr/>
        </p:nvSpPr>
        <p:spPr>
          <a:xfrm>
            <a:off x="5827433" y="4948571"/>
            <a:ext cx="2702410" cy="1200288"/>
          </a:xfrm>
          <a:prstGeom prst="rect">
            <a:avLst/>
          </a:prstGeom>
          <a:noFill/>
          <a:ln>
            <a:noFill/>
          </a:ln>
        </p:spPr>
        <p:txBody>
          <a:bodyPr spcFirstLastPara="1" wrap="square" lIns="91425" tIns="45700" rIns="91425" bIns="45700" anchor="t" anchorCtr="0">
            <a:spAutoFit/>
          </a:bodyPr>
          <a:lstStyle/>
          <a:p>
            <a:pPr algn="ctr"/>
            <a:r>
              <a:rPr lang="en-US" sz="1800" b="1" dirty="0">
                <a:solidFill>
                  <a:schemeClr val="dk1"/>
                </a:solidFill>
              </a:rPr>
              <a:t>Best Quality of the App:</a:t>
            </a:r>
            <a:endParaRPr lang="ko-KR" altLang="en-US" dirty="0">
              <a:solidFill>
                <a:schemeClr val="dk1"/>
              </a:solidFill>
            </a:endParaRPr>
          </a:p>
          <a:p>
            <a:pPr algn="ctr"/>
            <a:endParaRPr lang="en-US" sz="1200" dirty="0">
              <a:solidFill>
                <a:schemeClr val="dk1"/>
              </a:solidFill>
            </a:endParaRPr>
          </a:p>
          <a:p>
            <a:pPr algn="ctr"/>
            <a:r>
              <a:rPr lang="en-US" sz="1200" dirty="0">
                <a:solidFill>
                  <a:schemeClr val="dk1"/>
                </a:solidFill>
              </a:rPr>
              <a:t>- </a:t>
            </a:r>
            <a:r>
              <a:rPr lang="en-US" sz="1200" dirty="0">
                <a:solidFill>
                  <a:srgbClr val="FF0000"/>
                </a:solidFill>
              </a:rPr>
              <a:t>Details </a:t>
            </a:r>
            <a:r>
              <a:rPr lang="en-US" sz="1200" dirty="0">
                <a:solidFill>
                  <a:schemeClr val="dk1"/>
                </a:solidFill>
              </a:rPr>
              <a:t>of the sleep</a:t>
            </a:r>
          </a:p>
          <a:p>
            <a:pPr algn="ctr"/>
            <a:r>
              <a:rPr lang="en-US" sz="1200" dirty="0">
                <a:solidFill>
                  <a:schemeClr val="dk1"/>
                </a:solidFill>
              </a:rPr>
              <a:t>- </a:t>
            </a:r>
            <a:r>
              <a:rPr lang="en-US" sz="1200" dirty="0">
                <a:solidFill>
                  <a:srgbClr val="FF0000"/>
                </a:solidFill>
              </a:rPr>
              <a:t>Various</a:t>
            </a:r>
            <a:r>
              <a:rPr lang="en-US" sz="1200" dirty="0">
                <a:solidFill>
                  <a:schemeClr val="dk1"/>
                </a:solidFill>
              </a:rPr>
              <a:t> features and </a:t>
            </a:r>
            <a:r>
              <a:rPr lang="en-US" sz="1200" dirty="0">
                <a:solidFill>
                  <a:srgbClr val="FF0000"/>
                </a:solidFill>
              </a:rPr>
              <a:t>functionalities</a:t>
            </a:r>
          </a:p>
        </p:txBody>
      </p:sp>
      <p:sp>
        <p:nvSpPr>
          <p:cNvPr id="17" name="Google Shape;413;p29">
            <a:extLst>
              <a:ext uri="{FF2B5EF4-FFF2-40B4-BE49-F238E27FC236}">
                <a16:creationId xmlns:a16="http://schemas.microsoft.com/office/drawing/2014/main" id="{4927F535-AE15-49A5-89CB-CBEAEFDC5A59}"/>
              </a:ext>
            </a:extLst>
          </p:cNvPr>
          <p:cNvSpPr/>
          <p:nvPr/>
        </p:nvSpPr>
        <p:spPr>
          <a:xfrm>
            <a:off x="9133655" y="4944832"/>
            <a:ext cx="2702410" cy="1015622"/>
          </a:xfrm>
          <a:prstGeom prst="rect">
            <a:avLst/>
          </a:prstGeom>
          <a:noFill/>
          <a:ln>
            <a:noFill/>
          </a:ln>
        </p:spPr>
        <p:txBody>
          <a:bodyPr spcFirstLastPara="1" wrap="square" lIns="91425" tIns="45700" rIns="91425" bIns="45700" anchor="t" anchorCtr="0">
            <a:spAutoFit/>
          </a:bodyPr>
          <a:lstStyle/>
          <a:p>
            <a:pPr algn="ctr"/>
            <a:r>
              <a:rPr lang="en-US" sz="1800" b="1" dirty="0">
                <a:solidFill>
                  <a:schemeClr val="dk1"/>
                </a:solidFill>
              </a:rPr>
              <a:t>Worst Quality of the App:</a:t>
            </a:r>
            <a:endParaRPr lang="ko-KR" altLang="en-US" dirty="0">
              <a:solidFill>
                <a:schemeClr val="dk1"/>
              </a:solidFill>
            </a:endParaRPr>
          </a:p>
          <a:p>
            <a:pPr algn="ctr"/>
            <a:endParaRPr lang="en-US" sz="1200" dirty="0">
              <a:solidFill>
                <a:schemeClr val="dk1"/>
              </a:solidFill>
            </a:endParaRPr>
          </a:p>
          <a:p>
            <a:pPr algn="ctr"/>
            <a:r>
              <a:rPr lang="en-US" sz="1200" dirty="0">
                <a:solidFill>
                  <a:schemeClr val="dk1"/>
                </a:solidFill>
              </a:rPr>
              <a:t>- Icon's </a:t>
            </a:r>
            <a:r>
              <a:rPr lang="en-US" sz="1200" dirty="0">
                <a:solidFill>
                  <a:srgbClr val="FF0000"/>
                </a:solidFill>
              </a:rPr>
              <a:t>intuitiveness</a:t>
            </a:r>
          </a:p>
        </p:txBody>
      </p:sp>
      <p:sp>
        <p:nvSpPr>
          <p:cNvPr id="18" name="矩形 17">
            <a:extLst>
              <a:ext uri="{FF2B5EF4-FFF2-40B4-BE49-F238E27FC236}">
                <a16:creationId xmlns:a16="http://schemas.microsoft.com/office/drawing/2014/main" id="{14A7F069-BE77-4EF9-8520-8D508D6A4166}"/>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itle 1">
            <a:extLst>
              <a:ext uri="{FF2B5EF4-FFF2-40B4-BE49-F238E27FC236}">
                <a16:creationId xmlns:a16="http://schemas.microsoft.com/office/drawing/2014/main" id="{EBE7EB46-2E3A-4610-A1F6-170D2027E570}"/>
              </a:ext>
            </a:extLst>
          </p:cNvPr>
          <p:cNvSpPr txBox="1"/>
          <p:nvPr/>
        </p:nvSpPr>
        <p:spPr>
          <a:xfrm>
            <a:off x="-693366"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User Test Post-Questionnaire</a:t>
            </a:r>
          </a:p>
        </p:txBody>
      </p:sp>
      <p:sp>
        <p:nvSpPr>
          <p:cNvPr id="21" name="TextBox 20">
            <a:extLst>
              <a:ext uri="{FF2B5EF4-FFF2-40B4-BE49-F238E27FC236}">
                <a16:creationId xmlns:a16="http://schemas.microsoft.com/office/drawing/2014/main" id="{DC5CE27A-862A-4CA5-954B-B59CD32A786C}"/>
              </a:ext>
            </a:extLst>
          </p:cNvPr>
          <p:cNvSpPr txBox="1"/>
          <p:nvPr/>
        </p:nvSpPr>
        <p:spPr>
          <a:xfrm>
            <a:off x="11643459" y="6390057"/>
            <a:ext cx="428322" cy="369332"/>
          </a:xfrm>
          <a:prstGeom prst="rect">
            <a:avLst/>
          </a:prstGeom>
          <a:noFill/>
        </p:spPr>
        <p:txBody>
          <a:bodyPr wrap="none" rtlCol="0">
            <a:spAutoFit/>
          </a:bodyPr>
          <a:lstStyle/>
          <a:p>
            <a:r>
              <a:rPr lang="en-US" dirty="0"/>
              <a:t>43</a:t>
            </a:r>
          </a:p>
        </p:txBody>
      </p:sp>
    </p:spTree>
    <p:extLst>
      <p:ext uri="{BB962C8B-B14F-4D97-AF65-F5344CB8AC3E}">
        <p14:creationId xmlns:p14="http://schemas.microsoft.com/office/powerpoint/2010/main" val="36111884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
        <p:cNvGrpSpPr/>
        <p:nvPr/>
      </p:nvGrpSpPr>
      <p:grpSpPr>
        <a:xfrm>
          <a:off x="0" y="0"/>
          <a:ext cx="0" cy="0"/>
          <a:chOff x="0" y="0"/>
          <a:chExt cx="0" cy="0"/>
        </a:xfrm>
      </p:grpSpPr>
      <p:sp>
        <p:nvSpPr>
          <p:cNvPr id="58" name="Google Shape;58;p3"/>
          <p:cNvSpPr txBox="1"/>
          <p:nvPr/>
        </p:nvSpPr>
        <p:spPr>
          <a:xfrm>
            <a:off x="5029479" y="1800601"/>
            <a:ext cx="2341393" cy="22159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b="1" dirty="0">
                <a:solidFill>
                  <a:srgbClr val="7030A0"/>
                </a:solidFill>
                <a:latin typeface="Open Sans"/>
                <a:ea typeface="Open Sans"/>
                <a:cs typeface="Open Sans"/>
                <a:sym typeface="Open Sans"/>
              </a:rPr>
              <a:t>05</a:t>
            </a:r>
            <a:endParaRPr sz="13800" b="1" dirty="0">
              <a:solidFill>
                <a:srgbClr val="7030A0"/>
              </a:solidFill>
              <a:latin typeface="Open Sans"/>
              <a:ea typeface="Open Sans"/>
              <a:cs typeface="Open Sans"/>
              <a:sym typeface="Open Sans"/>
            </a:endParaRPr>
          </a:p>
        </p:txBody>
      </p:sp>
      <p:sp>
        <p:nvSpPr>
          <p:cNvPr id="59" name="Google Shape;59;p3"/>
          <p:cNvSpPr/>
          <p:nvPr/>
        </p:nvSpPr>
        <p:spPr>
          <a:xfrm>
            <a:off x="3583709" y="3177309"/>
            <a:ext cx="4858327" cy="181032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3"/>
          <p:cNvSpPr txBox="1"/>
          <p:nvPr/>
        </p:nvSpPr>
        <p:spPr>
          <a:xfrm>
            <a:off x="4884847" y="3659213"/>
            <a:ext cx="2486025" cy="369291"/>
          </a:xfrm>
          <a:prstGeom prst="rect">
            <a:avLst/>
          </a:prstGeom>
          <a:noFill/>
          <a:ln>
            <a:noFill/>
          </a:ln>
        </p:spPr>
        <p:txBody>
          <a:bodyPr spcFirstLastPara="1" wrap="square" lIns="91425" tIns="45700" rIns="91425" bIns="45700" anchor="t" anchorCtr="0">
            <a:spAutoFit/>
          </a:bodyPr>
          <a:lstStyle/>
          <a:p>
            <a:pPr algn="ctr"/>
            <a:r>
              <a:rPr lang="en-US" b="1" dirty="0">
                <a:solidFill>
                  <a:srgbClr val="7030A0"/>
                </a:solidFill>
                <a:latin typeface="Microsoft Yahei"/>
                <a:ea typeface="Microsoft Yahei"/>
              </a:rPr>
              <a:t>App Planning</a:t>
            </a:r>
            <a:endParaRPr lang="en-US" altLang="ko-KR" b="1" dirty="0">
              <a:solidFill>
                <a:srgbClr val="7030A0"/>
              </a:solidFill>
              <a:latin typeface="Microsoft Yahei"/>
              <a:ea typeface="Microsoft Yahei"/>
            </a:endParaRPr>
          </a:p>
        </p:txBody>
      </p:sp>
      <p:sp>
        <p:nvSpPr>
          <p:cNvPr id="61" name="Google Shape;61;p3"/>
          <p:cNvSpPr/>
          <p:nvPr/>
        </p:nvSpPr>
        <p:spPr>
          <a:xfrm>
            <a:off x="4729296" y="1734613"/>
            <a:ext cx="2733408" cy="2916665"/>
          </a:xfrm>
          <a:prstGeom prst="rect">
            <a:avLst/>
          </a:prstGeom>
          <a:noFill/>
          <a:ln w="12700" cap="flat" cmpd="sng">
            <a:solidFill>
              <a:srgbClr val="D9BAF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3"/>
          <p:cNvSpPr/>
          <p:nvPr/>
        </p:nvSpPr>
        <p:spPr>
          <a:xfrm>
            <a:off x="4844642" y="4082471"/>
            <a:ext cx="2658267" cy="215444"/>
          </a:xfrm>
          <a:prstGeom prst="rect">
            <a:avLst/>
          </a:prstGeom>
          <a:noFill/>
          <a:ln>
            <a:noFill/>
          </a:ln>
        </p:spPr>
        <p:txBody>
          <a:bodyPr spcFirstLastPara="1" wrap="square" lIns="91425" tIns="45700" rIns="91425" bIns="45700" anchor="t" anchorCtr="0">
            <a:spAutoFit/>
          </a:bodyPr>
          <a:lstStyle/>
          <a:p>
            <a:pPr algn="ctr"/>
            <a:r>
              <a:rPr lang="en-US" sz="800" dirty="0">
                <a:solidFill>
                  <a:srgbClr val="D9BAFD"/>
                </a:solidFill>
                <a:latin typeface="Open Sans"/>
                <a:ea typeface="Open Sans"/>
                <a:cs typeface="Open Sans"/>
                <a:sym typeface="Open Sans"/>
              </a:rPr>
              <a:t>Ideas for customized sleeping app</a:t>
            </a:r>
            <a:endParaRPr lang="ko-KR" dirty="0">
              <a:solidFill>
                <a:srgbClr val="D9BAFD"/>
              </a:solidFill>
            </a:endParaRPr>
          </a:p>
        </p:txBody>
      </p:sp>
      <p:sp>
        <p:nvSpPr>
          <p:cNvPr id="7" name="TextBox 6">
            <a:extLst>
              <a:ext uri="{FF2B5EF4-FFF2-40B4-BE49-F238E27FC236}">
                <a16:creationId xmlns:a16="http://schemas.microsoft.com/office/drawing/2014/main" id="{DD0457F2-5ED2-407C-A3F0-D83FF9889214}"/>
              </a:ext>
            </a:extLst>
          </p:cNvPr>
          <p:cNvSpPr txBox="1"/>
          <p:nvPr/>
        </p:nvSpPr>
        <p:spPr>
          <a:xfrm>
            <a:off x="11643459" y="6390057"/>
            <a:ext cx="428322" cy="369332"/>
          </a:xfrm>
          <a:prstGeom prst="rect">
            <a:avLst/>
          </a:prstGeom>
          <a:noFill/>
        </p:spPr>
        <p:txBody>
          <a:bodyPr wrap="none" rtlCol="0">
            <a:spAutoFit/>
          </a:bodyPr>
          <a:lstStyle/>
          <a:p>
            <a:r>
              <a:rPr lang="en-US" dirty="0"/>
              <a:t>44</a:t>
            </a:r>
          </a:p>
        </p:txBody>
      </p:sp>
    </p:spTree>
    <p:extLst>
      <p:ext uri="{BB962C8B-B14F-4D97-AF65-F5344CB8AC3E}">
        <p14:creationId xmlns:p14="http://schemas.microsoft.com/office/powerpoint/2010/main" val="227603916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1000"/>
                                        <p:tgtEl>
                                          <p:spTgt spid="5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Google Shape;413;p29">
            <a:extLst>
              <a:ext uri="{FF2B5EF4-FFF2-40B4-BE49-F238E27FC236}">
                <a16:creationId xmlns:a16="http://schemas.microsoft.com/office/drawing/2014/main" id="{FCD86777-7830-4DD1-A0FA-538B3FB3190A}"/>
              </a:ext>
            </a:extLst>
          </p:cNvPr>
          <p:cNvSpPr/>
          <p:nvPr/>
        </p:nvSpPr>
        <p:spPr>
          <a:xfrm>
            <a:off x="651711" y="2229402"/>
            <a:ext cx="3414278" cy="2677616"/>
          </a:xfrm>
          <a:prstGeom prst="rect">
            <a:avLst/>
          </a:prstGeom>
          <a:noFill/>
          <a:ln>
            <a:noFill/>
          </a:ln>
        </p:spPr>
        <p:txBody>
          <a:bodyPr spcFirstLastPara="1" wrap="square" lIns="91425" tIns="45700" rIns="91425" bIns="45700" anchor="t" anchorCtr="0">
            <a:spAutoFit/>
          </a:bodyPr>
          <a:lstStyle/>
          <a:p>
            <a:pPr algn="ctr"/>
            <a:r>
              <a:rPr lang="en-US" sz="1800" b="1" dirty="0">
                <a:solidFill>
                  <a:srgbClr val="7030A0"/>
                </a:solidFill>
              </a:rPr>
              <a:t>Features to Keep</a:t>
            </a:r>
            <a:endParaRPr lang="ko-KR" altLang="en-US" dirty="0">
              <a:solidFill>
                <a:srgbClr val="7030A0"/>
              </a:solidFill>
            </a:endParaRPr>
          </a:p>
          <a:p>
            <a:pPr algn="ctr"/>
            <a:endParaRPr lang="en-US" sz="1800" b="1" dirty="0">
              <a:solidFill>
                <a:srgbClr val="D9BAFD"/>
              </a:solidFill>
            </a:endParaRPr>
          </a:p>
          <a:p>
            <a:pPr algn="ctr"/>
            <a:endParaRPr lang="en-US" sz="1200" dirty="0">
              <a:solidFill>
                <a:srgbClr val="D9BAFD"/>
              </a:solidFill>
            </a:endParaRPr>
          </a:p>
          <a:p>
            <a:pPr algn="ctr"/>
            <a:r>
              <a:rPr lang="en-US" sz="1200" dirty="0">
                <a:solidFill>
                  <a:srgbClr val="D9BAFD"/>
                </a:solidFill>
              </a:rPr>
              <a:t>- Graphical representation of data</a:t>
            </a:r>
          </a:p>
          <a:p>
            <a:pPr algn="ctr"/>
            <a:endParaRPr lang="en-US" sz="1200" dirty="0">
              <a:solidFill>
                <a:srgbClr val="D9BAFD"/>
              </a:solidFill>
            </a:endParaRPr>
          </a:p>
          <a:p>
            <a:pPr algn="ctr"/>
            <a:r>
              <a:rPr lang="en-US" sz="1200" dirty="0">
                <a:solidFill>
                  <a:srgbClr val="D9BAFD"/>
                </a:solidFill>
              </a:rPr>
              <a:t>- Sleep recording</a:t>
            </a:r>
          </a:p>
          <a:p>
            <a:pPr algn="ctr"/>
            <a:endParaRPr lang="en-US" sz="1200" dirty="0">
              <a:solidFill>
                <a:srgbClr val="D9BAFD"/>
              </a:solidFill>
            </a:endParaRPr>
          </a:p>
          <a:p>
            <a:pPr algn="ctr"/>
            <a:r>
              <a:rPr lang="en-US" sz="1200" dirty="0">
                <a:solidFill>
                  <a:srgbClr val="D9BAFD"/>
                </a:solidFill>
              </a:rPr>
              <a:t>- Custom alarms</a:t>
            </a:r>
          </a:p>
          <a:p>
            <a:pPr algn="ctr"/>
            <a:endParaRPr lang="en-US" sz="1200" dirty="0">
              <a:solidFill>
                <a:srgbClr val="D9BAFD"/>
              </a:solidFill>
            </a:endParaRPr>
          </a:p>
          <a:p>
            <a:pPr algn="ctr"/>
            <a:r>
              <a:rPr lang="en-US" sz="1200" dirty="0">
                <a:solidFill>
                  <a:srgbClr val="D9BAFD"/>
                </a:solidFill>
              </a:rPr>
              <a:t>- White noise / lullaby</a:t>
            </a:r>
          </a:p>
          <a:p>
            <a:pPr algn="ctr"/>
            <a:endParaRPr lang="en-US" sz="1200" dirty="0">
              <a:solidFill>
                <a:srgbClr val="D9BAFD"/>
              </a:solidFill>
            </a:endParaRPr>
          </a:p>
          <a:p>
            <a:pPr algn="ctr"/>
            <a:r>
              <a:rPr lang="en-US" sz="1200" dirty="0">
                <a:solidFill>
                  <a:srgbClr val="D9BAFD"/>
                </a:solidFill>
              </a:rPr>
              <a:t>- Sleep noise recording (I.e., snoring, sleep talking, etc.)</a:t>
            </a:r>
          </a:p>
        </p:txBody>
      </p:sp>
      <p:sp>
        <p:nvSpPr>
          <p:cNvPr id="18" name="Google Shape;413;p29">
            <a:extLst>
              <a:ext uri="{FF2B5EF4-FFF2-40B4-BE49-F238E27FC236}">
                <a16:creationId xmlns:a16="http://schemas.microsoft.com/office/drawing/2014/main" id="{E3903733-92CA-46FD-9CAF-6C60EE94139A}"/>
              </a:ext>
            </a:extLst>
          </p:cNvPr>
          <p:cNvSpPr/>
          <p:nvPr/>
        </p:nvSpPr>
        <p:spPr>
          <a:xfrm>
            <a:off x="8141369" y="2229400"/>
            <a:ext cx="3414278" cy="1661953"/>
          </a:xfrm>
          <a:prstGeom prst="rect">
            <a:avLst/>
          </a:prstGeom>
          <a:noFill/>
          <a:ln>
            <a:noFill/>
          </a:ln>
        </p:spPr>
        <p:txBody>
          <a:bodyPr spcFirstLastPara="1" wrap="square" lIns="91425" tIns="45700" rIns="91425" bIns="45700" anchor="t" anchorCtr="0">
            <a:spAutoFit/>
          </a:bodyPr>
          <a:lstStyle/>
          <a:p>
            <a:pPr algn="ctr"/>
            <a:r>
              <a:rPr lang="en-US" sz="1800" b="1" dirty="0">
                <a:solidFill>
                  <a:srgbClr val="7030A0"/>
                </a:solidFill>
              </a:rPr>
              <a:t>Features to Remove</a:t>
            </a:r>
            <a:endParaRPr lang="ko-KR" altLang="en-US" dirty="0">
              <a:solidFill>
                <a:srgbClr val="7030A0"/>
              </a:solidFill>
            </a:endParaRPr>
          </a:p>
          <a:p>
            <a:pPr algn="ctr"/>
            <a:endParaRPr lang="en-US" sz="1200" dirty="0">
              <a:solidFill>
                <a:srgbClr val="7030A0"/>
              </a:solidFill>
            </a:endParaRPr>
          </a:p>
          <a:p>
            <a:pPr algn="ctr"/>
            <a:endParaRPr lang="en-US" sz="1200" dirty="0">
              <a:solidFill>
                <a:schemeClr val="tx1"/>
              </a:solidFill>
            </a:endParaRPr>
          </a:p>
          <a:p>
            <a:pPr algn="ctr"/>
            <a:r>
              <a:rPr lang="en-US" sz="1200" dirty="0">
                <a:solidFill>
                  <a:srgbClr val="D9BAFD"/>
                </a:solidFill>
              </a:rPr>
              <a:t>- Weekly report</a:t>
            </a:r>
            <a:endParaRPr lang="en-US" dirty="0">
              <a:solidFill>
                <a:srgbClr val="D9BAFD"/>
              </a:solidFill>
            </a:endParaRPr>
          </a:p>
          <a:p>
            <a:pPr algn="ctr"/>
            <a:endParaRPr lang="en-US" sz="1200" dirty="0">
              <a:solidFill>
                <a:srgbClr val="D9BAFD"/>
              </a:solidFill>
            </a:endParaRPr>
          </a:p>
          <a:p>
            <a:pPr algn="ctr"/>
            <a:r>
              <a:rPr lang="en-US" sz="1200" dirty="0">
                <a:solidFill>
                  <a:srgbClr val="D9BAFD"/>
                </a:solidFill>
              </a:rPr>
              <a:t>- Sharing data with people</a:t>
            </a:r>
          </a:p>
          <a:p>
            <a:pPr algn="ctr"/>
            <a:endParaRPr lang="en-US" sz="1200" b="1" dirty="0">
              <a:solidFill>
                <a:srgbClr val="D9BAFD"/>
              </a:solidFill>
            </a:endParaRPr>
          </a:p>
          <a:p>
            <a:pPr algn="ctr"/>
            <a:endParaRPr lang="en-US" sz="1200" dirty="0">
              <a:solidFill>
                <a:schemeClr val="tx1">
                  <a:lumMod val="50000"/>
                  <a:lumOff val="50000"/>
                </a:schemeClr>
              </a:solidFill>
            </a:endParaRPr>
          </a:p>
        </p:txBody>
      </p:sp>
      <p:sp>
        <p:nvSpPr>
          <p:cNvPr id="9" name="Google Shape;413;p29">
            <a:extLst>
              <a:ext uri="{FF2B5EF4-FFF2-40B4-BE49-F238E27FC236}">
                <a16:creationId xmlns:a16="http://schemas.microsoft.com/office/drawing/2014/main" id="{17406090-BAD7-48FC-87D4-988716811FCC}"/>
              </a:ext>
            </a:extLst>
          </p:cNvPr>
          <p:cNvSpPr/>
          <p:nvPr/>
        </p:nvSpPr>
        <p:spPr>
          <a:xfrm>
            <a:off x="4491789" y="2229401"/>
            <a:ext cx="3414278" cy="2215951"/>
          </a:xfrm>
          <a:prstGeom prst="rect">
            <a:avLst/>
          </a:prstGeom>
          <a:noFill/>
          <a:ln>
            <a:noFill/>
          </a:ln>
        </p:spPr>
        <p:txBody>
          <a:bodyPr spcFirstLastPara="1" wrap="square" lIns="91425" tIns="45700" rIns="91425" bIns="45700" anchor="t" anchorCtr="0">
            <a:spAutoFit/>
          </a:bodyPr>
          <a:lstStyle/>
          <a:p>
            <a:pPr algn="ctr"/>
            <a:r>
              <a:rPr lang="en-US" sz="1800" b="1" dirty="0">
                <a:solidFill>
                  <a:srgbClr val="7030A0"/>
                </a:solidFill>
              </a:rPr>
              <a:t>New Features to Add</a:t>
            </a:r>
            <a:endParaRPr lang="ko-KR" altLang="en-US" dirty="0">
              <a:solidFill>
                <a:srgbClr val="7030A0"/>
              </a:solidFill>
            </a:endParaRPr>
          </a:p>
          <a:p>
            <a:pPr algn="ctr"/>
            <a:endParaRPr lang="en-US" sz="1200" dirty="0">
              <a:solidFill>
                <a:srgbClr val="D9BAFD"/>
              </a:solidFill>
            </a:endParaRPr>
          </a:p>
          <a:p>
            <a:pPr algn="ctr"/>
            <a:endParaRPr lang="en-US" sz="1200" dirty="0">
              <a:solidFill>
                <a:srgbClr val="D9BAFD"/>
              </a:solidFill>
            </a:endParaRPr>
          </a:p>
          <a:p>
            <a:pPr algn="ctr"/>
            <a:r>
              <a:rPr lang="en-US" sz="1200" dirty="0">
                <a:solidFill>
                  <a:srgbClr val="D9BAFD"/>
                </a:solidFill>
              </a:rPr>
              <a:t>- Connection </a:t>
            </a:r>
            <a:r>
              <a:rPr lang="en-US" altLang="zh-CN" sz="1200" dirty="0">
                <a:solidFill>
                  <a:srgbClr val="D9BAFD"/>
                </a:solidFill>
              </a:rPr>
              <a:t>and control over user's pillow</a:t>
            </a:r>
            <a:endParaRPr lang="zh-CN" altLang="en-US" sz="1200" dirty="0">
              <a:solidFill>
                <a:srgbClr val="D9BAFD"/>
              </a:solidFill>
            </a:endParaRPr>
          </a:p>
          <a:p>
            <a:pPr algn="ctr"/>
            <a:endParaRPr lang="en-US" altLang="zh-CN" sz="1200" dirty="0">
              <a:solidFill>
                <a:srgbClr val="D9BAFD"/>
              </a:solidFill>
            </a:endParaRPr>
          </a:p>
          <a:p>
            <a:pPr algn="ctr"/>
            <a:endParaRPr lang="en-US" sz="1200" dirty="0">
              <a:solidFill>
                <a:srgbClr val="D9BAFD"/>
              </a:solidFill>
            </a:endParaRPr>
          </a:p>
          <a:p>
            <a:pPr algn="ctr"/>
            <a:r>
              <a:rPr lang="en-US" sz="1200" dirty="0">
                <a:solidFill>
                  <a:srgbClr val="D9BAFD"/>
                </a:solidFill>
              </a:rPr>
              <a:t>- Diet recommendation that helps the user's sleep quality</a:t>
            </a:r>
          </a:p>
          <a:p>
            <a:pPr algn="ctr"/>
            <a:endParaRPr lang="en-US" sz="1200" dirty="0">
              <a:solidFill>
                <a:srgbClr val="D9BAFD"/>
              </a:solidFill>
            </a:endParaRPr>
          </a:p>
          <a:p>
            <a:pPr algn="ctr"/>
            <a:endParaRPr lang="en-US" sz="1200" dirty="0">
              <a:solidFill>
                <a:srgbClr val="D9BAFD"/>
              </a:solidFill>
            </a:endParaRPr>
          </a:p>
          <a:p>
            <a:pPr algn="ctr"/>
            <a:endParaRPr lang="en-US" sz="1200" b="1" dirty="0">
              <a:solidFill>
                <a:schemeClr val="tx1"/>
              </a:solidFill>
            </a:endParaRPr>
          </a:p>
        </p:txBody>
      </p:sp>
      <p:sp>
        <p:nvSpPr>
          <p:cNvPr id="7" name="矩形 6">
            <a:extLst>
              <a:ext uri="{FF2B5EF4-FFF2-40B4-BE49-F238E27FC236}">
                <a16:creationId xmlns:a16="http://schemas.microsoft.com/office/drawing/2014/main" id="{F04857DE-C1E1-4BE9-9056-B9EEF5233C72}"/>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itle 1">
            <a:extLst>
              <a:ext uri="{FF2B5EF4-FFF2-40B4-BE49-F238E27FC236}">
                <a16:creationId xmlns:a16="http://schemas.microsoft.com/office/drawing/2014/main" id="{32073435-8184-486C-9C22-386A70792D71}"/>
              </a:ext>
            </a:extLst>
          </p:cNvPr>
          <p:cNvSpPr txBox="1"/>
          <p:nvPr/>
        </p:nvSpPr>
        <p:spPr>
          <a:xfrm>
            <a:off x="-1526743" y="735837"/>
            <a:ext cx="6297569" cy="495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CC99FF"/>
                </a:solidFill>
                <a:latin typeface="微软雅黑" panose="020B0503020204020204" pitchFamily="34" charset="-122"/>
                <a:ea typeface="微软雅黑" panose="020B0503020204020204" pitchFamily="34" charset="-122"/>
              </a:rPr>
              <a:t>Features</a:t>
            </a:r>
          </a:p>
        </p:txBody>
      </p:sp>
      <p:sp>
        <p:nvSpPr>
          <p:cNvPr id="10" name="TextBox 9">
            <a:extLst>
              <a:ext uri="{FF2B5EF4-FFF2-40B4-BE49-F238E27FC236}">
                <a16:creationId xmlns:a16="http://schemas.microsoft.com/office/drawing/2014/main" id="{A3664B48-FE13-45EA-BB0A-5C42D4C5878C}"/>
              </a:ext>
            </a:extLst>
          </p:cNvPr>
          <p:cNvSpPr txBox="1"/>
          <p:nvPr/>
        </p:nvSpPr>
        <p:spPr>
          <a:xfrm>
            <a:off x="11643459" y="6390057"/>
            <a:ext cx="428322" cy="369332"/>
          </a:xfrm>
          <a:prstGeom prst="rect">
            <a:avLst/>
          </a:prstGeom>
          <a:noFill/>
        </p:spPr>
        <p:txBody>
          <a:bodyPr wrap="none" rtlCol="0">
            <a:spAutoFit/>
          </a:bodyPr>
          <a:lstStyle/>
          <a:p>
            <a:r>
              <a:rPr lang="en-US" dirty="0"/>
              <a:t>45</a:t>
            </a:r>
          </a:p>
        </p:txBody>
      </p:sp>
    </p:spTree>
    <p:extLst>
      <p:ext uri="{BB962C8B-B14F-4D97-AF65-F5344CB8AC3E}">
        <p14:creationId xmlns:p14="http://schemas.microsoft.com/office/powerpoint/2010/main" val="417834622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5AFA34-33E8-4C50-B082-C456376A4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4" name="TextBox 3">
            <a:extLst>
              <a:ext uri="{FF2B5EF4-FFF2-40B4-BE49-F238E27FC236}">
                <a16:creationId xmlns:a16="http://schemas.microsoft.com/office/drawing/2014/main" id="{32429EE0-0201-4254-A8F3-D97CAE04F30E}"/>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46</a:t>
            </a:r>
          </a:p>
        </p:txBody>
      </p:sp>
    </p:spTree>
    <p:custDataLst>
      <p:tags r:id="rId1"/>
    </p:custDataLst>
    <p:extLst>
      <p:ext uri="{BB962C8B-B14F-4D97-AF65-F5344CB8AC3E}">
        <p14:creationId xmlns:p14="http://schemas.microsoft.com/office/powerpoint/2010/main" val="4137331440"/>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E35E5E-5C38-43B4-AFA3-722F3C0C2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 y="0"/>
            <a:ext cx="12188194" cy="6858000"/>
          </a:xfrm>
          <a:prstGeom prst="rect">
            <a:avLst/>
          </a:prstGeom>
        </p:spPr>
      </p:pic>
      <p:sp>
        <p:nvSpPr>
          <p:cNvPr id="3" name="TextBox 2">
            <a:extLst>
              <a:ext uri="{FF2B5EF4-FFF2-40B4-BE49-F238E27FC236}">
                <a16:creationId xmlns:a16="http://schemas.microsoft.com/office/drawing/2014/main" id="{E5FE1C84-E559-4611-A79E-61F4E5B4B728}"/>
              </a:ext>
            </a:extLst>
          </p:cNvPr>
          <p:cNvSpPr txBox="1"/>
          <p:nvPr/>
        </p:nvSpPr>
        <p:spPr>
          <a:xfrm>
            <a:off x="11643459" y="6390057"/>
            <a:ext cx="428322" cy="369332"/>
          </a:xfrm>
          <a:prstGeom prst="rect">
            <a:avLst/>
          </a:prstGeom>
          <a:noFill/>
        </p:spPr>
        <p:txBody>
          <a:bodyPr wrap="none" rtlCol="0">
            <a:spAutoFit/>
          </a:bodyPr>
          <a:lstStyle/>
          <a:p>
            <a:r>
              <a:rPr lang="en-US" dirty="0"/>
              <a:t>47</a:t>
            </a:r>
          </a:p>
        </p:txBody>
      </p:sp>
    </p:spTree>
    <p:custDataLst>
      <p:tags r:id="rId1"/>
    </p:custDataLst>
    <p:extLst>
      <p:ext uri="{BB962C8B-B14F-4D97-AF65-F5344CB8AC3E}">
        <p14:creationId xmlns:p14="http://schemas.microsoft.com/office/powerpoint/2010/main" val="3592821178"/>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FE82D0-15BF-43D8-AF07-BFD27AC58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 y="0"/>
            <a:ext cx="12181343" cy="6858000"/>
          </a:xfrm>
          <a:prstGeom prst="rect">
            <a:avLst/>
          </a:prstGeom>
        </p:spPr>
      </p:pic>
      <p:sp>
        <p:nvSpPr>
          <p:cNvPr id="3" name="TextBox 2">
            <a:extLst>
              <a:ext uri="{FF2B5EF4-FFF2-40B4-BE49-F238E27FC236}">
                <a16:creationId xmlns:a16="http://schemas.microsoft.com/office/drawing/2014/main" id="{5345A055-A3C1-4860-B778-38DE24714F30}"/>
              </a:ext>
            </a:extLst>
          </p:cNvPr>
          <p:cNvSpPr txBox="1"/>
          <p:nvPr/>
        </p:nvSpPr>
        <p:spPr>
          <a:xfrm>
            <a:off x="11643459" y="6390057"/>
            <a:ext cx="428322" cy="369332"/>
          </a:xfrm>
          <a:prstGeom prst="rect">
            <a:avLst/>
          </a:prstGeom>
          <a:noFill/>
        </p:spPr>
        <p:txBody>
          <a:bodyPr wrap="none" rtlCol="0">
            <a:spAutoFit/>
          </a:bodyPr>
          <a:lstStyle/>
          <a:p>
            <a:r>
              <a:rPr lang="en-US" dirty="0"/>
              <a:t>48</a:t>
            </a:r>
          </a:p>
        </p:txBody>
      </p:sp>
    </p:spTree>
    <p:custDataLst>
      <p:tags r:id="rId1"/>
    </p:custDataLst>
    <p:extLst>
      <p:ext uri="{BB962C8B-B14F-4D97-AF65-F5344CB8AC3E}">
        <p14:creationId xmlns:p14="http://schemas.microsoft.com/office/powerpoint/2010/main" val="1595301563"/>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6718801" y="981907"/>
            <a:ext cx="3931269" cy="11144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9AF"/>
              </a:solidFill>
            </a:endParaRPr>
          </a:p>
        </p:txBody>
      </p:sp>
      <p:sp>
        <p:nvSpPr>
          <p:cNvPr id="8" name="文本框 7"/>
          <p:cNvSpPr txBox="1"/>
          <p:nvPr/>
        </p:nvSpPr>
        <p:spPr>
          <a:xfrm>
            <a:off x="6811886" y="1219061"/>
            <a:ext cx="2762419" cy="523220"/>
          </a:xfrm>
          <a:prstGeom prst="rect">
            <a:avLst/>
          </a:prstGeom>
          <a:noFill/>
        </p:spPr>
        <p:txBody>
          <a:bodyPr wrap="square" rtlCol="0">
            <a:spAutoFit/>
          </a:bodyPr>
          <a:lstStyle/>
          <a:p>
            <a:r>
              <a:rPr lang="en-US" altLang="zh-CN" sz="2800" b="1" dirty="0">
                <a:solidFill>
                  <a:srgbClr val="CC99FF"/>
                </a:solidFill>
                <a:latin typeface="Open Sans" panose="020B0606030504020204" pitchFamily="34" charset="0"/>
                <a:ea typeface="Open Sans" panose="020B0606030504020204" pitchFamily="34" charset="0"/>
                <a:cs typeface="Open Sans" panose="020B0606030504020204" pitchFamily="34" charset="0"/>
              </a:rPr>
              <a:t>SMARTWATCH</a:t>
            </a:r>
            <a:endParaRPr lang="zh-CN" altLang="en-US" sz="2800" b="1" dirty="0">
              <a:solidFill>
                <a:srgbClr val="CC99FF"/>
              </a:solidFill>
              <a:latin typeface="Open Sans" panose="020B0606030504020204" pitchFamily="34" charset="0"/>
              <a:cs typeface="Open Sans" panose="020B0606030504020204" pitchFamily="34" charset="0"/>
            </a:endParaRPr>
          </a:p>
        </p:txBody>
      </p:sp>
      <p:sp>
        <p:nvSpPr>
          <p:cNvPr id="10" name="矩形 9"/>
          <p:cNvSpPr/>
          <p:nvPr/>
        </p:nvSpPr>
        <p:spPr>
          <a:xfrm>
            <a:off x="6811886" y="1551221"/>
            <a:ext cx="4814825" cy="309637"/>
          </a:xfrm>
          <a:prstGeom prst="rect">
            <a:avLst/>
          </a:prstGeom>
        </p:spPr>
        <p:txBody>
          <a:bodyPr wrap="square">
            <a:spAutoFit/>
          </a:bodyPr>
          <a:lstStyle/>
          <a:p>
            <a:pPr>
              <a:lnSpc>
                <a:spcPct val="150000"/>
              </a:lnSpc>
              <a:buClr>
                <a:srgbClr val="E24848"/>
              </a:buClr>
            </a:pPr>
            <a:r>
              <a:rPr lang="en-US" altLang="zh-CN" sz="1050" b="1" noProof="1">
                <a:solidFill>
                  <a:srgbClr val="CC99FF"/>
                </a:solidFill>
                <a:latin typeface="Calibri Light" panose="020F0302020204030204" pitchFamily="34" charset="0"/>
                <a:cs typeface="Arial" panose="020B0604020202020204" pitchFamily="34" charset="0"/>
              </a:rPr>
              <a:t>Market Research on Sleep Tracking Devices</a:t>
            </a:r>
          </a:p>
        </p:txBody>
      </p:sp>
      <p:pic>
        <p:nvPicPr>
          <p:cNvPr id="2052" name="Picture 4">
            <a:extLst>
              <a:ext uri="{FF2B5EF4-FFF2-40B4-BE49-F238E27FC236}">
                <a16:creationId xmlns:a16="http://schemas.microsoft.com/office/drawing/2014/main" id="{98E33396-2965-4DE6-BE8C-1ACC061C76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504"/>
          <a:stretch/>
        </p:blipFill>
        <p:spPr bwMode="auto">
          <a:xfrm>
            <a:off x="0" y="0"/>
            <a:ext cx="6123708"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E86FE95-6427-44CB-9E27-AB63CB51810B}"/>
              </a:ext>
            </a:extLst>
          </p:cNvPr>
          <p:cNvSpPr/>
          <p:nvPr/>
        </p:nvSpPr>
        <p:spPr>
          <a:xfrm>
            <a:off x="6718802" y="2490909"/>
            <a:ext cx="4600227" cy="552011"/>
          </a:xfrm>
          <a:prstGeom prst="rect">
            <a:avLst/>
          </a:prstGeom>
        </p:spPr>
        <p:txBody>
          <a:bodyPr wrap="square">
            <a:spAutoFit/>
          </a:bodyPr>
          <a:lstStyle/>
          <a:p>
            <a:pPr>
              <a:lnSpc>
                <a:spcPct val="150000"/>
              </a:lnSpc>
              <a:buClr>
                <a:srgbClr val="E24848"/>
              </a:buClr>
            </a:pPr>
            <a:r>
              <a:rPr lang="en-US" altLang="zh-CN" sz="1050" b="1" noProof="1">
                <a:solidFill>
                  <a:schemeClr val="bg1">
                    <a:lumMod val="65000"/>
                  </a:schemeClr>
                </a:solidFill>
                <a:latin typeface="Calibri Light" panose="020F0302020204030204" pitchFamily="34" charset="0"/>
                <a:cs typeface="Arial" panose="020B0604020202020204" pitchFamily="34" charset="0"/>
              </a:rPr>
              <a:t>Examples of most well-known sleep tracking watches: </a:t>
            </a:r>
            <a:r>
              <a:rPr lang="en-US" altLang="zh-CN" sz="1050" noProof="1">
                <a:solidFill>
                  <a:schemeClr val="bg1">
                    <a:lumMod val="65000"/>
                  </a:schemeClr>
                </a:solidFill>
                <a:latin typeface="Calibri Light" panose="020F0302020204030204" pitchFamily="34" charset="0"/>
                <a:cs typeface="Arial" panose="020B0604020202020204" pitchFamily="34" charset="0"/>
              </a:rPr>
              <a:t>‘Apple Watch’, ‘FitBit’, ‘Galaxy Watch’, ‘Garmin’</a:t>
            </a:r>
          </a:p>
        </p:txBody>
      </p:sp>
      <p:pic>
        <p:nvPicPr>
          <p:cNvPr id="2054" name="Picture 6">
            <a:extLst>
              <a:ext uri="{FF2B5EF4-FFF2-40B4-BE49-F238E27FC236}">
                <a16:creationId xmlns:a16="http://schemas.microsoft.com/office/drawing/2014/main" id="{A3E4034A-AF53-4D69-B694-91EED341B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886" y="3317241"/>
            <a:ext cx="2108013" cy="24367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70DFFA5-3CE1-45B1-B95E-F30EE9326F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6880" y="3317240"/>
            <a:ext cx="2154144" cy="24367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96B019E-A0FB-41C6-AC89-194E0280CE52}"/>
              </a:ext>
            </a:extLst>
          </p:cNvPr>
          <p:cNvSpPr/>
          <p:nvPr/>
        </p:nvSpPr>
        <p:spPr>
          <a:xfrm>
            <a:off x="6718802" y="2490909"/>
            <a:ext cx="4907909" cy="3538275"/>
          </a:xfrm>
          <a:prstGeom prst="rect">
            <a:avLst/>
          </a:prstGeom>
          <a:noFill/>
          <a:ln w="38100">
            <a:solidFill>
              <a:srgbClr val="CC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BBF20C41-B17B-416A-8547-3579F30525FF}"/>
              </a:ext>
            </a:extLst>
          </p:cNvPr>
          <p:cNvSpPr txBox="1"/>
          <p:nvPr/>
        </p:nvSpPr>
        <p:spPr>
          <a:xfrm>
            <a:off x="11643459" y="6390057"/>
            <a:ext cx="306494" cy="369332"/>
          </a:xfrm>
          <a:prstGeom prst="rect">
            <a:avLst/>
          </a:prstGeom>
          <a:noFill/>
        </p:spPr>
        <p:txBody>
          <a:bodyPr wrap="none" rtlCol="0">
            <a:spAutoFit/>
          </a:bodyPr>
          <a:lstStyle/>
          <a:p>
            <a:r>
              <a:rPr lang="en-US" dirty="0"/>
              <a:t>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828">
        <p15:prstTrans prst="fracture"/>
      </p:transition>
    </mc:Choice>
    <mc:Fallback xmlns="">
      <p:transition spd="slow" advTm="28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7E16A1-6D28-488A-8741-51C09B59C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 y="0"/>
            <a:ext cx="12181343" cy="6858000"/>
          </a:xfrm>
          <a:prstGeom prst="rect">
            <a:avLst/>
          </a:prstGeom>
        </p:spPr>
      </p:pic>
      <p:sp>
        <p:nvSpPr>
          <p:cNvPr id="4" name="TextBox 3">
            <a:extLst>
              <a:ext uri="{FF2B5EF4-FFF2-40B4-BE49-F238E27FC236}">
                <a16:creationId xmlns:a16="http://schemas.microsoft.com/office/drawing/2014/main" id="{1C910516-E8DF-4CEA-BA69-2F81BE9C348B}"/>
              </a:ext>
            </a:extLst>
          </p:cNvPr>
          <p:cNvSpPr txBox="1"/>
          <p:nvPr/>
        </p:nvSpPr>
        <p:spPr>
          <a:xfrm>
            <a:off x="11643459" y="6390057"/>
            <a:ext cx="428322" cy="369332"/>
          </a:xfrm>
          <a:prstGeom prst="rect">
            <a:avLst/>
          </a:prstGeom>
          <a:noFill/>
        </p:spPr>
        <p:txBody>
          <a:bodyPr wrap="none" rtlCol="0">
            <a:spAutoFit/>
          </a:bodyPr>
          <a:lstStyle/>
          <a:p>
            <a:r>
              <a:rPr lang="en-US" dirty="0"/>
              <a:t>49</a:t>
            </a:r>
          </a:p>
        </p:txBody>
      </p:sp>
    </p:spTree>
    <p:custDataLst>
      <p:tags r:id="rId1"/>
    </p:custDataLst>
    <p:extLst>
      <p:ext uri="{BB962C8B-B14F-4D97-AF65-F5344CB8AC3E}">
        <p14:creationId xmlns:p14="http://schemas.microsoft.com/office/powerpoint/2010/main" val="1342978056"/>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6D004A-3D42-4D70-8928-F9F47C192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 y="0"/>
            <a:ext cx="12181343" cy="6858000"/>
          </a:xfrm>
          <a:prstGeom prst="rect">
            <a:avLst/>
          </a:prstGeom>
        </p:spPr>
      </p:pic>
      <p:sp>
        <p:nvSpPr>
          <p:cNvPr id="4" name="TextBox 3">
            <a:extLst>
              <a:ext uri="{FF2B5EF4-FFF2-40B4-BE49-F238E27FC236}">
                <a16:creationId xmlns:a16="http://schemas.microsoft.com/office/drawing/2014/main" id="{1F32A990-74E1-489E-9D85-CC0BB2D15991}"/>
              </a:ext>
            </a:extLst>
          </p:cNvPr>
          <p:cNvSpPr txBox="1"/>
          <p:nvPr/>
        </p:nvSpPr>
        <p:spPr>
          <a:xfrm>
            <a:off x="11643459" y="6390057"/>
            <a:ext cx="428322" cy="369332"/>
          </a:xfrm>
          <a:prstGeom prst="rect">
            <a:avLst/>
          </a:prstGeom>
          <a:noFill/>
        </p:spPr>
        <p:txBody>
          <a:bodyPr wrap="none" rtlCol="0">
            <a:spAutoFit/>
          </a:bodyPr>
          <a:lstStyle/>
          <a:p>
            <a:r>
              <a:rPr lang="en-US" dirty="0">
                <a:solidFill>
                  <a:schemeClr val="bg1"/>
                </a:solidFill>
              </a:rPr>
              <a:t>50</a:t>
            </a:r>
          </a:p>
        </p:txBody>
      </p:sp>
    </p:spTree>
    <p:custDataLst>
      <p:tags r:id="rId1"/>
    </p:custDataLst>
    <p:extLst>
      <p:ext uri="{BB962C8B-B14F-4D97-AF65-F5344CB8AC3E}">
        <p14:creationId xmlns:p14="http://schemas.microsoft.com/office/powerpoint/2010/main" val="698754859"/>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6B7AD9-0A22-46BA-9984-90E999C064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28" y="0"/>
            <a:ext cx="12181342" cy="6858000"/>
          </a:xfrm>
          <a:prstGeom prst="rect">
            <a:avLst/>
          </a:prstGeom>
        </p:spPr>
      </p:pic>
      <p:sp>
        <p:nvSpPr>
          <p:cNvPr id="4" name="TextBox 3">
            <a:extLst>
              <a:ext uri="{FF2B5EF4-FFF2-40B4-BE49-F238E27FC236}">
                <a16:creationId xmlns:a16="http://schemas.microsoft.com/office/drawing/2014/main" id="{ED75EA11-3813-4FB2-B6B4-50236C689D63}"/>
              </a:ext>
            </a:extLst>
          </p:cNvPr>
          <p:cNvSpPr txBox="1"/>
          <p:nvPr/>
        </p:nvSpPr>
        <p:spPr>
          <a:xfrm>
            <a:off x="11643459" y="6390057"/>
            <a:ext cx="428322" cy="369332"/>
          </a:xfrm>
          <a:prstGeom prst="rect">
            <a:avLst/>
          </a:prstGeom>
          <a:noFill/>
        </p:spPr>
        <p:txBody>
          <a:bodyPr wrap="none" rtlCol="0">
            <a:spAutoFit/>
          </a:bodyPr>
          <a:lstStyle/>
          <a:p>
            <a:r>
              <a:rPr lang="en-US" dirty="0"/>
              <a:t>51</a:t>
            </a:r>
          </a:p>
        </p:txBody>
      </p:sp>
    </p:spTree>
    <p:custDataLst>
      <p:tags r:id="rId1"/>
    </p:custDataLst>
    <p:extLst>
      <p:ext uri="{BB962C8B-B14F-4D97-AF65-F5344CB8AC3E}">
        <p14:creationId xmlns:p14="http://schemas.microsoft.com/office/powerpoint/2010/main" val="3556135027"/>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4BB82E-D911-40F5-ACA0-CA078ACD9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 y="0"/>
            <a:ext cx="12181343" cy="6858000"/>
          </a:xfrm>
          <a:prstGeom prst="rect">
            <a:avLst/>
          </a:prstGeom>
        </p:spPr>
      </p:pic>
      <p:sp>
        <p:nvSpPr>
          <p:cNvPr id="4" name="TextBox 3">
            <a:extLst>
              <a:ext uri="{FF2B5EF4-FFF2-40B4-BE49-F238E27FC236}">
                <a16:creationId xmlns:a16="http://schemas.microsoft.com/office/drawing/2014/main" id="{775EADDE-95C4-45BF-B893-62E098223853}"/>
              </a:ext>
            </a:extLst>
          </p:cNvPr>
          <p:cNvSpPr txBox="1"/>
          <p:nvPr/>
        </p:nvSpPr>
        <p:spPr>
          <a:xfrm>
            <a:off x="11643459" y="6390057"/>
            <a:ext cx="428322" cy="369332"/>
          </a:xfrm>
          <a:prstGeom prst="rect">
            <a:avLst/>
          </a:prstGeom>
          <a:noFill/>
        </p:spPr>
        <p:txBody>
          <a:bodyPr wrap="none" rtlCol="0">
            <a:spAutoFit/>
          </a:bodyPr>
          <a:lstStyle/>
          <a:p>
            <a:r>
              <a:rPr lang="en-US" dirty="0"/>
              <a:t>52</a:t>
            </a:r>
          </a:p>
        </p:txBody>
      </p:sp>
    </p:spTree>
    <p:custDataLst>
      <p:tags r:id="rId1"/>
    </p:custDataLst>
    <p:extLst>
      <p:ext uri="{BB962C8B-B14F-4D97-AF65-F5344CB8AC3E}">
        <p14:creationId xmlns:p14="http://schemas.microsoft.com/office/powerpoint/2010/main" val="3718453526"/>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F08C44-7EF0-4A1D-893D-9392FD2CC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 y="0"/>
            <a:ext cx="12181343" cy="6858000"/>
          </a:xfrm>
          <a:prstGeom prst="rect">
            <a:avLst/>
          </a:prstGeom>
        </p:spPr>
      </p:pic>
      <p:sp>
        <p:nvSpPr>
          <p:cNvPr id="4" name="TextBox 3">
            <a:extLst>
              <a:ext uri="{FF2B5EF4-FFF2-40B4-BE49-F238E27FC236}">
                <a16:creationId xmlns:a16="http://schemas.microsoft.com/office/drawing/2014/main" id="{1B9B962D-3BFE-4DBA-BC84-76984C96C8AF}"/>
              </a:ext>
            </a:extLst>
          </p:cNvPr>
          <p:cNvSpPr txBox="1"/>
          <p:nvPr/>
        </p:nvSpPr>
        <p:spPr>
          <a:xfrm>
            <a:off x="11643459" y="6390057"/>
            <a:ext cx="428322" cy="369332"/>
          </a:xfrm>
          <a:prstGeom prst="rect">
            <a:avLst/>
          </a:prstGeom>
          <a:noFill/>
        </p:spPr>
        <p:txBody>
          <a:bodyPr wrap="none" rtlCol="0">
            <a:spAutoFit/>
          </a:bodyPr>
          <a:lstStyle/>
          <a:p>
            <a:r>
              <a:rPr lang="en-US" dirty="0"/>
              <a:t>53</a:t>
            </a:r>
          </a:p>
        </p:txBody>
      </p:sp>
    </p:spTree>
    <p:custDataLst>
      <p:tags r:id="rId1"/>
    </p:custDataLst>
    <p:extLst>
      <p:ext uri="{BB962C8B-B14F-4D97-AF65-F5344CB8AC3E}">
        <p14:creationId xmlns:p14="http://schemas.microsoft.com/office/powerpoint/2010/main" val="1158874966"/>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89A8A5-1B6B-409C-BCB4-498F4D7E5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56"/>
            <a:ext cx="12192000" cy="6853288"/>
          </a:xfrm>
          <a:prstGeom prst="rect">
            <a:avLst/>
          </a:prstGeom>
        </p:spPr>
      </p:pic>
    </p:spTree>
    <p:custDataLst>
      <p:tags r:id="rId1"/>
    </p:custDataLst>
    <p:extLst>
      <p:ext uri="{BB962C8B-B14F-4D97-AF65-F5344CB8AC3E}">
        <p14:creationId xmlns:p14="http://schemas.microsoft.com/office/powerpoint/2010/main" val="3692403542"/>
      </p:ext>
    </p:extLst>
  </p:cSld>
  <p:clrMapOvr>
    <a:masterClrMapping/>
  </p:clrMapOvr>
  <mc:AlternateContent xmlns:mc="http://schemas.openxmlformats.org/markup-compatibility/2006" xmlns:p14="http://schemas.microsoft.com/office/powerpoint/2010/main">
    <mc:Choice Requires="p14">
      <p:transition spd="slow" p14:dur="1400" advTm="9155">
        <p14:doors dir="vert"/>
      </p:transition>
    </mc:Choice>
    <mc:Fallback xmlns="">
      <p:transition spd="slow" advTm="915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E60DA3-3C99-4B0E-9E61-F6E229FEFE76}"/>
              </a:ext>
            </a:extLst>
          </p:cNvPr>
          <p:cNvSpPr/>
          <p:nvPr/>
        </p:nvSpPr>
        <p:spPr>
          <a:xfrm>
            <a:off x="0" y="0"/>
            <a:ext cx="6187440" cy="6858000"/>
          </a:xfrm>
          <a:prstGeom prst="rect">
            <a:avLst/>
          </a:prstGeom>
          <a:solidFill>
            <a:srgbClr val="9933FF"/>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70"/>
          <p:cNvGrpSpPr/>
          <p:nvPr/>
        </p:nvGrpSpPr>
        <p:grpSpPr>
          <a:xfrm>
            <a:off x="7563255" y="1621131"/>
            <a:ext cx="2992985" cy="3738866"/>
            <a:chOff x="14431023" y="5726186"/>
            <a:chExt cx="4012938" cy="5012999"/>
          </a:xfrm>
        </p:grpSpPr>
        <p:sp>
          <p:nvSpPr>
            <p:cNvPr id="5" name="Freeform 412"/>
            <p:cNvSpPr>
              <a:spLocks noChangeArrowheads="1"/>
            </p:cNvSpPr>
            <p:nvPr/>
          </p:nvSpPr>
          <p:spPr bwMode="auto">
            <a:xfrm>
              <a:off x="14431023" y="10451866"/>
              <a:ext cx="4012938" cy="287319"/>
            </a:xfrm>
            <a:custGeom>
              <a:avLst/>
              <a:gdLst>
                <a:gd name="T0" fmla="*/ 0 w 11153"/>
                <a:gd name="T1" fmla="*/ 0 h 801"/>
                <a:gd name="T2" fmla="*/ 11152 w 11153"/>
                <a:gd name="T3" fmla="*/ 0 h 801"/>
                <a:gd name="T4" fmla="*/ 11152 w 11153"/>
                <a:gd name="T5" fmla="*/ 800 h 801"/>
                <a:gd name="T6" fmla="*/ 0 w 11153"/>
                <a:gd name="T7" fmla="*/ 800 h 801"/>
                <a:gd name="T8" fmla="*/ 0 w 11153"/>
                <a:gd name="T9" fmla="*/ 0 h 801"/>
              </a:gdLst>
              <a:ahLst/>
              <a:cxnLst>
                <a:cxn ang="0">
                  <a:pos x="T0" y="T1"/>
                </a:cxn>
                <a:cxn ang="0">
                  <a:pos x="T2" y="T3"/>
                </a:cxn>
                <a:cxn ang="0">
                  <a:pos x="T4" y="T5"/>
                </a:cxn>
                <a:cxn ang="0">
                  <a:pos x="T6" y="T7"/>
                </a:cxn>
                <a:cxn ang="0">
                  <a:pos x="T8" y="T9"/>
                </a:cxn>
              </a:cxnLst>
              <a:rect l="0" t="0" r="r" b="b"/>
              <a:pathLst>
                <a:path w="11153" h="801">
                  <a:moveTo>
                    <a:pt x="0" y="0"/>
                  </a:moveTo>
                  <a:lnTo>
                    <a:pt x="11152" y="0"/>
                  </a:lnTo>
                  <a:lnTo>
                    <a:pt x="11152" y="800"/>
                  </a:lnTo>
                  <a:lnTo>
                    <a:pt x="0" y="800"/>
                  </a:lnTo>
                  <a:lnTo>
                    <a:pt x="0" y="0"/>
                  </a:lnTo>
                </a:path>
              </a:pathLst>
            </a:custGeom>
            <a:blipFill dpi="0" rotWithShape="0">
              <a:blip r:embed="rId3"/>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 name="Freeform 415"/>
            <p:cNvSpPr>
              <a:spLocks noChangeArrowheads="1"/>
            </p:cNvSpPr>
            <p:nvPr/>
          </p:nvSpPr>
          <p:spPr bwMode="auto">
            <a:xfrm>
              <a:off x="14843746" y="5726186"/>
              <a:ext cx="3303372" cy="4868545"/>
            </a:xfrm>
            <a:custGeom>
              <a:avLst/>
              <a:gdLst>
                <a:gd name="T0" fmla="*/ 0 w 9183"/>
                <a:gd name="T1" fmla="*/ 0 h 13530"/>
                <a:gd name="T2" fmla="*/ 9182 w 9183"/>
                <a:gd name="T3" fmla="*/ 0 h 13530"/>
                <a:gd name="T4" fmla="*/ 9182 w 9183"/>
                <a:gd name="T5" fmla="*/ 13529 h 13530"/>
                <a:gd name="T6" fmla="*/ 0 w 9183"/>
                <a:gd name="T7" fmla="*/ 13529 h 13530"/>
                <a:gd name="T8" fmla="*/ 0 w 9183"/>
                <a:gd name="T9" fmla="*/ 0 h 13530"/>
              </a:gdLst>
              <a:ahLst/>
              <a:cxnLst>
                <a:cxn ang="0">
                  <a:pos x="T0" y="T1"/>
                </a:cxn>
                <a:cxn ang="0">
                  <a:pos x="T2" y="T3"/>
                </a:cxn>
                <a:cxn ang="0">
                  <a:pos x="T4" y="T5"/>
                </a:cxn>
                <a:cxn ang="0">
                  <a:pos x="T6" y="T7"/>
                </a:cxn>
                <a:cxn ang="0">
                  <a:pos x="T8" y="T9"/>
                </a:cxn>
              </a:cxnLst>
              <a:rect l="0" t="0" r="r" b="b"/>
              <a:pathLst>
                <a:path w="9183" h="13530">
                  <a:moveTo>
                    <a:pt x="0" y="0"/>
                  </a:moveTo>
                  <a:lnTo>
                    <a:pt x="9182" y="0"/>
                  </a:lnTo>
                  <a:lnTo>
                    <a:pt x="9182" y="13529"/>
                  </a:lnTo>
                  <a:lnTo>
                    <a:pt x="0" y="13529"/>
                  </a:lnTo>
                  <a:lnTo>
                    <a:pt x="0" y="0"/>
                  </a:lnTo>
                </a:path>
              </a:pathLst>
            </a:custGeom>
            <a:blipFill dpi="0" rotWithShape="0">
              <a:blip r:embed="rId4"/>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Freeform 416"/>
            <p:cNvSpPr>
              <a:spLocks noChangeArrowheads="1"/>
            </p:cNvSpPr>
            <p:nvPr/>
          </p:nvSpPr>
          <p:spPr bwMode="auto">
            <a:xfrm>
              <a:off x="14873907" y="5745235"/>
              <a:ext cx="3235114" cy="4809811"/>
            </a:xfrm>
            <a:custGeom>
              <a:avLst/>
              <a:gdLst>
                <a:gd name="T0" fmla="*/ 8359 w 8992"/>
                <a:gd name="T1" fmla="*/ 0 h 13368"/>
                <a:gd name="T2" fmla="*/ 8991 w 8992"/>
                <a:gd name="T3" fmla="*/ 639 h 13368"/>
                <a:gd name="T4" fmla="*/ 8991 w 8992"/>
                <a:gd name="T5" fmla="*/ 12734 h 13368"/>
                <a:gd name="T6" fmla="*/ 8353 w 8992"/>
                <a:gd name="T7" fmla="*/ 13367 h 13368"/>
                <a:gd name="T8" fmla="*/ 633 w 8992"/>
                <a:gd name="T9" fmla="*/ 13361 h 13368"/>
                <a:gd name="T10" fmla="*/ 0 w 8992"/>
                <a:gd name="T11" fmla="*/ 12728 h 13368"/>
                <a:gd name="T12" fmla="*/ 0 w 8992"/>
                <a:gd name="T13" fmla="*/ 633 h 13368"/>
                <a:gd name="T14" fmla="*/ 639 w 8992"/>
                <a:gd name="T15" fmla="*/ 0 h 13368"/>
                <a:gd name="T16" fmla="*/ 8359 w 8992"/>
                <a:gd name="T17" fmla="*/ 0 h 13368"/>
                <a:gd name="T18" fmla="*/ 8359 w 8992"/>
                <a:gd name="T19" fmla="*/ 0 h 1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92" h="13368">
                  <a:moveTo>
                    <a:pt x="8359" y="0"/>
                  </a:moveTo>
                  <a:cubicBezTo>
                    <a:pt x="8710" y="0"/>
                    <a:pt x="8991" y="287"/>
                    <a:pt x="8991" y="639"/>
                  </a:cubicBezTo>
                  <a:cubicBezTo>
                    <a:pt x="8991" y="639"/>
                    <a:pt x="8991" y="639"/>
                    <a:pt x="8991" y="12734"/>
                  </a:cubicBezTo>
                  <a:cubicBezTo>
                    <a:pt x="8991" y="13081"/>
                    <a:pt x="8704" y="13367"/>
                    <a:pt x="8353" y="13367"/>
                  </a:cubicBezTo>
                  <a:cubicBezTo>
                    <a:pt x="8353" y="13367"/>
                    <a:pt x="8353" y="13367"/>
                    <a:pt x="633" y="13361"/>
                  </a:cubicBezTo>
                  <a:cubicBezTo>
                    <a:pt x="281" y="13361"/>
                    <a:pt x="0" y="13081"/>
                    <a:pt x="0" y="12728"/>
                  </a:cubicBezTo>
                  <a:cubicBezTo>
                    <a:pt x="0" y="12728"/>
                    <a:pt x="0" y="12728"/>
                    <a:pt x="0" y="633"/>
                  </a:cubicBezTo>
                  <a:cubicBezTo>
                    <a:pt x="6" y="287"/>
                    <a:pt x="286" y="0"/>
                    <a:pt x="639" y="0"/>
                  </a:cubicBezTo>
                  <a:cubicBezTo>
                    <a:pt x="639" y="0"/>
                    <a:pt x="639" y="0"/>
                    <a:pt x="8359" y="0"/>
                  </a:cubicBezTo>
                  <a:lnTo>
                    <a:pt x="8359" y="0"/>
                  </a:lnTo>
                </a:path>
              </a:pathLst>
            </a:custGeom>
            <a:solidFill>
              <a:srgbClr val="ECECED"/>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417"/>
            <p:cNvSpPr>
              <a:spLocks noChangeArrowheads="1"/>
            </p:cNvSpPr>
            <p:nvPr/>
          </p:nvSpPr>
          <p:spPr bwMode="auto">
            <a:xfrm>
              <a:off x="14956451" y="6216692"/>
              <a:ext cx="3081137" cy="3866898"/>
            </a:xfrm>
            <a:custGeom>
              <a:avLst/>
              <a:gdLst>
                <a:gd name="T0" fmla="*/ 8555 w 8562"/>
                <a:gd name="T1" fmla="*/ 10734 h 10747"/>
                <a:gd name="T2" fmla="*/ 8555 w 8562"/>
                <a:gd name="T3" fmla="*/ 10734 h 10747"/>
                <a:gd name="T4" fmla="*/ 8543 w 8562"/>
                <a:gd name="T5" fmla="*/ 10746 h 10747"/>
                <a:gd name="T6" fmla="*/ 12 w 8562"/>
                <a:gd name="T7" fmla="*/ 10746 h 10747"/>
                <a:gd name="T8" fmla="*/ 0 w 8562"/>
                <a:gd name="T9" fmla="*/ 10734 h 10747"/>
                <a:gd name="T10" fmla="*/ 6 w 8562"/>
                <a:gd name="T11" fmla="*/ 12 h 10747"/>
                <a:gd name="T12" fmla="*/ 18 w 8562"/>
                <a:gd name="T13" fmla="*/ 0 h 10747"/>
                <a:gd name="T14" fmla="*/ 8549 w 8562"/>
                <a:gd name="T15" fmla="*/ 0 h 10747"/>
                <a:gd name="T16" fmla="*/ 8561 w 8562"/>
                <a:gd name="T17" fmla="*/ 12 h 10747"/>
                <a:gd name="T18" fmla="*/ 8555 w 8562"/>
                <a:gd name="T19" fmla="*/ 10734 h 10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2" h="10747">
                  <a:moveTo>
                    <a:pt x="8555" y="10734"/>
                  </a:moveTo>
                  <a:lnTo>
                    <a:pt x="8555" y="10734"/>
                  </a:lnTo>
                  <a:cubicBezTo>
                    <a:pt x="8555" y="10740"/>
                    <a:pt x="8549" y="10746"/>
                    <a:pt x="8543" y="10746"/>
                  </a:cubicBezTo>
                  <a:cubicBezTo>
                    <a:pt x="12" y="10746"/>
                    <a:pt x="12" y="10746"/>
                    <a:pt x="12" y="10746"/>
                  </a:cubicBezTo>
                  <a:cubicBezTo>
                    <a:pt x="6" y="10746"/>
                    <a:pt x="0" y="10740"/>
                    <a:pt x="0" y="10734"/>
                  </a:cubicBezTo>
                  <a:cubicBezTo>
                    <a:pt x="6" y="12"/>
                    <a:pt x="6" y="12"/>
                    <a:pt x="6" y="12"/>
                  </a:cubicBezTo>
                  <a:cubicBezTo>
                    <a:pt x="6" y="6"/>
                    <a:pt x="12" y="0"/>
                    <a:pt x="18" y="0"/>
                  </a:cubicBezTo>
                  <a:cubicBezTo>
                    <a:pt x="8549" y="0"/>
                    <a:pt x="8549" y="0"/>
                    <a:pt x="8549" y="0"/>
                  </a:cubicBezTo>
                  <a:cubicBezTo>
                    <a:pt x="8555" y="0"/>
                    <a:pt x="8561" y="6"/>
                    <a:pt x="8561" y="12"/>
                  </a:cubicBezTo>
                  <a:lnTo>
                    <a:pt x="8555" y="10734"/>
                  </a:lnTo>
                </a:path>
              </a:pathLst>
            </a:custGeom>
            <a:solidFill>
              <a:srgbClr val="4E4E4E"/>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418"/>
            <p:cNvSpPr>
              <a:spLocks noChangeArrowheads="1"/>
            </p:cNvSpPr>
            <p:nvPr/>
          </p:nvSpPr>
          <p:spPr bwMode="auto">
            <a:xfrm>
              <a:off x="16359710" y="10177246"/>
              <a:ext cx="263508" cy="261920"/>
            </a:xfrm>
            <a:custGeom>
              <a:avLst/>
              <a:gdLst>
                <a:gd name="T0" fmla="*/ 0 w 735"/>
                <a:gd name="T1" fmla="*/ 0 h 730"/>
                <a:gd name="T2" fmla="*/ 734 w 735"/>
                <a:gd name="T3" fmla="*/ 0 h 730"/>
                <a:gd name="T4" fmla="*/ 734 w 735"/>
                <a:gd name="T5" fmla="*/ 729 h 730"/>
                <a:gd name="T6" fmla="*/ 0 w 735"/>
                <a:gd name="T7" fmla="*/ 729 h 730"/>
                <a:gd name="T8" fmla="*/ 0 w 735"/>
                <a:gd name="T9" fmla="*/ 0 h 730"/>
              </a:gdLst>
              <a:ahLst/>
              <a:cxnLst>
                <a:cxn ang="0">
                  <a:pos x="T0" y="T1"/>
                </a:cxn>
                <a:cxn ang="0">
                  <a:pos x="T2" y="T3"/>
                </a:cxn>
                <a:cxn ang="0">
                  <a:pos x="T4" y="T5"/>
                </a:cxn>
                <a:cxn ang="0">
                  <a:pos x="T6" y="T7"/>
                </a:cxn>
                <a:cxn ang="0">
                  <a:pos x="T8" y="T9"/>
                </a:cxn>
              </a:cxnLst>
              <a:rect l="0" t="0" r="r" b="b"/>
              <a:pathLst>
                <a:path w="735" h="730">
                  <a:moveTo>
                    <a:pt x="0" y="0"/>
                  </a:moveTo>
                  <a:lnTo>
                    <a:pt x="734" y="0"/>
                  </a:lnTo>
                  <a:lnTo>
                    <a:pt x="734" y="729"/>
                  </a:lnTo>
                  <a:lnTo>
                    <a:pt x="0" y="729"/>
                  </a:lnTo>
                  <a:lnTo>
                    <a:pt x="0" y="0"/>
                  </a:lnTo>
                </a:path>
              </a:pathLst>
            </a:custGeom>
            <a:blipFill dpi="0" rotWithShape="0">
              <a:blip r:embed="rId5"/>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419"/>
            <p:cNvSpPr>
              <a:spLocks noChangeArrowheads="1"/>
            </p:cNvSpPr>
            <p:nvPr/>
          </p:nvSpPr>
          <p:spPr bwMode="auto">
            <a:xfrm>
              <a:off x="16369234" y="10188358"/>
              <a:ext cx="244459" cy="244459"/>
            </a:xfrm>
            <a:custGeom>
              <a:avLst/>
              <a:gdLst>
                <a:gd name="T0" fmla="*/ 681 w 682"/>
                <a:gd name="T1" fmla="*/ 340 h 682"/>
                <a:gd name="T2" fmla="*/ 681 w 682"/>
                <a:gd name="T3" fmla="*/ 340 h 682"/>
                <a:gd name="T4" fmla="*/ 341 w 682"/>
                <a:gd name="T5" fmla="*/ 681 h 682"/>
                <a:gd name="T6" fmla="*/ 0 w 682"/>
                <a:gd name="T7" fmla="*/ 340 h 682"/>
                <a:gd name="T8" fmla="*/ 341 w 682"/>
                <a:gd name="T9" fmla="*/ 0 h 682"/>
                <a:gd name="T10" fmla="*/ 681 w 682"/>
                <a:gd name="T11" fmla="*/ 340 h 682"/>
              </a:gdLst>
              <a:ahLst/>
              <a:cxnLst>
                <a:cxn ang="0">
                  <a:pos x="T0" y="T1"/>
                </a:cxn>
                <a:cxn ang="0">
                  <a:pos x="T2" y="T3"/>
                </a:cxn>
                <a:cxn ang="0">
                  <a:pos x="T4" y="T5"/>
                </a:cxn>
                <a:cxn ang="0">
                  <a:pos x="T6" y="T7"/>
                </a:cxn>
                <a:cxn ang="0">
                  <a:pos x="T8" y="T9"/>
                </a:cxn>
                <a:cxn ang="0">
                  <a:pos x="T10" y="T11"/>
                </a:cxn>
              </a:cxnLst>
              <a:rect l="0" t="0" r="r" b="b"/>
              <a:pathLst>
                <a:path w="682" h="682">
                  <a:moveTo>
                    <a:pt x="681" y="340"/>
                  </a:moveTo>
                  <a:lnTo>
                    <a:pt x="681" y="340"/>
                  </a:lnTo>
                  <a:cubicBezTo>
                    <a:pt x="681" y="526"/>
                    <a:pt x="526" y="681"/>
                    <a:pt x="341" y="681"/>
                  </a:cubicBezTo>
                  <a:cubicBezTo>
                    <a:pt x="150" y="681"/>
                    <a:pt x="0" y="526"/>
                    <a:pt x="0" y="340"/>
                  </a:cubicBezTo>
                  <a:cubicBezTo>
                    <a:pt x="0" y="150"/>
                    <a:pt x="150" y="0"/>
                    <a:pt x="341" y="0"/>
                  </a:cubicBezTo>
                  <a:cubicBezTo>
                    <a:pt x="526" y="0"/>
                    <a:pt x="681" y="150"/>
                    <a:pt x="681" y="340"/>
                  </a:cubicBezTo>
                </a:path>
              </a:pathLst>
            </a:custGeom>
            <a:solidFill>
              <a:srgbClr val="CDCCCC"/>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420"/>
            <p:cNvSpPr>
              <a:spLocks noChangeArrowheads="1"/>
            </p:cNvSpPr>
            <p:nvPr/>
          </p:nvSpPr>
          <p:spPr bwMode="auto">
            <a:xfrm>
              <a:off x="16493051" y="10310587"/>
              <a:ext cx="120642" cy="122230"/>
            </a:xfrm>
            <a:custGeom>
              <a:avLst/>
              <a:gdLst>
                <a:gd name="T0" fmla="*/ 0 w 341"/>
                <a:gd name="T1" fmla="*/ 0 h 342"/>
                <a:gd name="T2" fmla="*/ 340 w 341"/>
                <a:gd name="T3" fmla="*/ 0 h 342"/>
                <a:gd name="T4" fmla="*/ 340 w 341"/>
                <a:gd name="T5" fmla="*/ 341 h 342"/>
                <a:gd name="T6" fmla="*/ 0 w 341"/>
                <a:gd name="T7" fmla="*/ 341 h 342"/>
                <a:gd name="T8" fmla="*/ 0 w 341"/>
                <a:gd name="T9" fmla="*/ 0 h 342"/>
              </a:gdLst>
              <a:ahLst/>
              <a:cxnLst>
                <a:cxn ang="0">
                  <a:pos x="T0" y="T1"/>
                </a:cxn>
                <a:cxn ang="0">
                  <a:pos x="T2" y="T3"/>
                </a:cxn>
                <a:cxn ang="0">
                  <a:pos x="T4" y="T5"/>
                </a:cxn>
                <a:cxn ang="0">
                  <a:pos x="T6" y="T7"/>
                </a:cxn>
                <a:cxn ang="0">
                  <a:pos x="T8" y="T9"/>
                </a:cxn>
              </a:cxnLst>
              <a:rect l="0" t="0" r="r" b="b"/>
              <a:pathLst>
                <a:path w="341" h="342">
                  <a:moveTo>
                    <a:pt x="0" y="0"/>
                  </a:moveTo>
                  <a:lnTo>
                    <a:pt x="340" y="0"/>
                  </a:lnTo>
                  <a:lnTo>
                    <a:pt x="340" y="341"/>
                  </a:lnTo>
                  <a:lnTo>
                    <a:pt x="0" y="341"/>
                  </a:lnTo>
                  <a:lnTo>
                    <a:pt x="0" y="0"/>
                  </a:lnTo>
                </a:path>
              </a:pathLst>
            </a:custGeom>
            <a:blipFill dpi="0" rotWithShape="0">
              <a:blip r:embed="rId6"/>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21"/>
            <p:cNvSpPr>
              <a:spLocks noChangeArrowheads="1"/>
            </p:cNvSpPr>
            <p:nvPr/>
          </p:nvSpPr>
          <p:spPr bwMode="auto">
            <a:xfrm>
              <a:off x="16369234" y="10309000"/>
              <a:ext cx="244459" cy="123817"/>
            </a:xfrm>
            <a:custGeom>
              <a:avLst/>
              <a:gdLst>
                <a:gd name="T0" fmla="*/ 0 w 682"/>
                <a:gd name="T1" fmla="*/ 0 h 347"/>
                <a:gd name="T2" fmla="*/ 681 w 682"/>
                <a:gd name="T3" fmla="*/ 0 h 347"/>
                <a:gd name="T4" fmla="*/ 681 w 682"/>
                <a:gd name="T5" fmla="*/ 346 h 347"/>
                <a:gd name="T6" fmla="*/ 0 w 682"/>
                <a:gd name="T7" fmla="*/ 346 h 347"/>
                <a:gd name="T8" fmla="*/ 0 w 682"/>
                <a:gd name="T9" fmla="*/ 0 h 347"/>
              </a:gdLst>
              <a:ahLst/>
              <a:cxnLst>
                <a:cxn ang="0">
                  <a:pos x="T0" y="T1"/>
                </a:cxn>
                <a:cxn ang="0">
                  <a:pos x="T2" y="T3"/>
                </a:cxn>
                <a:cxn ang="0">
                  <a:pos x="T4" y="T5"/>
                </a:cxn>
                <a:cxn ang="0">
                  <a:pos x="T6" y="T7"/>
                </a:cxn>
                <a:cxn ang="0">
                  <a:pos x="T8" y="T9"/>
                </a:cxn>
              </a:cxnLst>
              <a:rect l="0" t="0" r="r" b="b"/>
              <a:pathLst>
                <a:path w="682" h="347">
                  <a:moveTo>
                    <a:pt x="0" y="0"/>
                  </a:moveTo>
                  <a:lnTo>
                    <a:pt x="681" y="0"/>
                  </a:lnTo>
                  <a:lnTo>
                    <a:pt x="681" y="346"/>
                  </a:lnTo>
                  <a:lnTo>
                    <a:pt x="0" y="346"/>
                  </a:lnTo>
                  <a:lnTo>
                    <a:pt x="0" y="0"/>
                  </a:lnTo>
                </a:path>
              </a:pathLst>
            </a:custGeom>
            <a:blipFill dpi="0" rotWithShape="0">
              <a:blip r:embed="rId7"/>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433"/>
            <p:cNvSpPr>
              <a:spLocks noChangeArrowheads="1"/>
            </p:cNvSpPr>
            <p:nvPr/>
          </p:nvSpPr>
          <p:spPr bwMode="auto">
            <a:xfrm>
              <a:off x="16458128" y="5967471"/>
              <a:ext cx="68258" cy="68258"/>
            </a:xfrm>
            <a:custGeom>
              <a:avLst/>
              <a:gdLst>
                <a:gd name="T0" fmla="*/ 0 w 192"/>
                <a:gd name="T1" fmla="*/ 0 h 192"/>
                <a:gd name="T2" fmla="*/ 191 w 192"/>
                <a:gd name="T3" fmla="*/ 0 h 192"/>
                <a:gd name="T4" fmla="*/ 191 w 192"/>
                <a:gd name="T5" fmla="*/ 191 h 192"/>
                <a:gd name="T6" fmla="*/ 0 w 192"/>
                <a:gd name="T7" fmla="*/ 191 h 192"/>
                <a:gd name="T8" fmla="*/ 0 w 192"/>
                <a:gd name="T9" fmla="*/ 0 h 192"/>
              </a:gdLst>
              <a:ahLst/>
              <a:cxnLst>
                <a:cxn ang="0">
                  <a:pos x="T0" y="T1"/>
                </a:cxn>
                <a:cxn ang="0">
                  <a:pos x="T2" y="T3"/>
                </a:cxn>
                <a:cxn ang="0">
                  <a:pos x="T4" y="T5"/>
                </a:cxn>
                <a:cxn ang="0">
                  <a:pos x="T6" y="T7"/>
                </a:cxn>
                <a:cxn ang="0">
                  <a:pos x="T8" y="T9"/>
                </a:cxn>
              </a:cxnLst>
              <a:rect l="0" t="0" r="r" b="b"/>
              <a:pathLst>
                <a:path w="192" h="192">
                  <a:moveTo>
                    <a:pt x="0" y="0"/>
                  </a:moveTo>
                  <a:lnTo>
                    <a:pt x="191" y="0"/>
                  </a:lnTo>
                  <a:lnTo>
                    <a:pt x="191" y="191"/>
                  </a:lnTo>
                  <a:lnTo>
                    <a:pt x="0" y="191"/>
                  </a:lnTo>
                  <a:lnTo>
                    <a:pt x="0" y="0"/>
                  </a:lnTo>
                </a:path>
              </a:pathLst>
            </a:custGeom>
            <a:blipFill dpi="0" rotWithShape="0">
              <a:blip r:embed="rId8"/>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434"/>
            <p:cNvSpPr>
              <a:spLocks noChangeArrowheads="1"/>
            </p:cNvSpPr>
            <p:nvPr/>
          </p:nvSpPr>
          <p:spPr bwMode="auto">
            <a:xfrm>
              <a:off x="16462891" y="5970645"/>
              <a:ext cx="58734" cy="58734"/>
            </a:xfrm>
            <a:custGeom>
              <a:avLst/>
              <a:gdLst>
                <a:gd name="T0" fmla="*/ 0 w 168"/>
                <a:gd name="T1" fmla="*/ 0 h 168"/>
                <a:gd name="T2" fmla="*/ 167 w 168"/>
                <a:gd name="T3" fmla="*/ 0 h 168"/>
                <a:gd name="T4" fmla="*/ 167 w 168"/>
                <a:gd name="T5" fmla="*/ 167 h 168"/>
                <a:gd name="T6" fmla="*/ 0 w 168"/>
                <a:gd name="T7" fmla="*/ 167 h 168"/>
                <a:gd name="T8" fmla="*/ 0 w 168"/>
                <a:gd name="T9" fmla="*/ 0 h 168"/>
              </a:gdLst>
              <a:ahLst/>
              <a:cxnLst>
                <a:cxn ang="0">
                  <a:pos x="T0" y="T1"/>
                </a:cxn>
                <a:cxn ang="0">
                  <a:pos x="T2" y="T3"/>
                </a:cxn>
                <a:cxn ang="0">
                  <a:pos x="T4" y="T5"/>
                </a:cxn>
                <a:cxn ang="0">
                  <a:pos x="T6" y="T7"/>
                </a:cxn>
                <a:cxn ang="0">
                  <a:pos x="T8" y="T9"/>
                </a:cxn>
              </a:cxnLst>
              <a:rect l="0" t="0" r="r" b="b"/>
              <a:pathLst>
                <a:path w="168" h="168">
                  <a:moveTo>
                    <a:pt x="0" y="0"/>
                  </a:moveTo>
                  <a:lnTo>
                    <a:pt x="167" y="0"/>
                  </a:lnTo>
                  <a:lnTo>
                    <a:pt x="167" y="167"/>
                  </a:lnTo>
                  <a:lnTo>
                    <a:pt x="0" y="167"/>
                  </a:lnTo>
                  <a:lnTo>
                    <a:pt x="0" y="0"/>
                  </a:lnTo>
                </a:path>
              </a:pathLst>
            </a:custGeom>
            <a:blipFill dpi="0" rotWithShape="0">
              <a:blip r:embed="rId9"/>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435"/>
            <p:cNvSpPr>
              <a:spLocks noChangeArrowheads="1"/>
            </p:cNvSpPr>
            <p:nvPr/>
          </p:nvSpPr>
          <p:spPr bwMode="auto">
            <a:xfrm>
              <a:off x="16480352" y="5988107"/>
              <a:ext cx="25398" cy="26986"/>
            </a:xfrm>
            <a:custGeom>
              <a:avLst/>
              <a:gdLst>
                <a:gd name="T0" fmla="*/ 0 w 73"/>
                <a:gd name="T1" fmla="*/ 0 h 78"/>
                <a:gd name="T2" fmla="*/ 72 w 73"/>
                <a:gd name="T3" fmla="*/ 0 h 78"/>
                <a:gd name="T4" fmla="*/ 72 w 73"/>
                <a:gd name="T5" fmla="*/ 77 h 78"/>
                <a:gd name="T6" fmla="*/ 0 w 73"/>
                <a:gd name="T7" fmla="*/ 77 h 78"/>
                <a:gd name="T8" fmla="*/ 0 w 73"/>
                <a:gd name="T9" fmla="*/ 0 h 78"/>
              </a:gdLst>
              <a:ahLst/>
              <a:cxnLst>
                <a:cxn ang="0">
                  <a:pos x="T0" y="T1"/>
                </a:cxn>
                <a:cxn ang="0">
                  <a:pos x="T2" y="T3"/>
                </a:cxn>
                <a:cxn ang="0">
                  <a:pos x="T4" y="T5"/>
                </a:cxn>
                <a:cxn ang="0">
                  <a:pos x="T6" y="T7"/>
                </a:cxn>
                <a:cxn ang="0">
                  <a:pos x="T8" y="T9"/>
                </a:cxn>
              </a:cxnLst>
              <a:rect l="0" t="0" r="r" b="b"/>
              <a:pathLst>
                <a:path w="73" h="78">
                  <a:moveTo>
                    <a:pt x="0" y="0"/>
                  </a:moveTo>
                  <a:lnTo>
                    <a:pt x="72" y="0"/>
                  </a:lnTo>
                  <a:lnTo>
                    <a:pt x="72" y="77"/>
                  </a:lnTo>
                  <a:lnTo>
                    <a:pt x="0" y="77"/>
                  </a:lnTo>
                  <a:lnTo>
                    <a:pt x="0" y="0"/>
                  </a:lnTo>
                </a:path>
              </a:pathLst>
            </a:custGeom>
            <a:blipFill dpi="0" rotWithShape="0">
              <a:blip r:embed="rId10"/>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436"/>
            <p:cNvSpPr>
              <a:spLocks noChangeArrowheads="1"/>
            </p:cNvSpPr>
            <p:nvPr/>
          </p:nvSpPr>
          <p:spPr bwMode="auto">
            <a:xfrm>
              <a:off x="16481939" y="5991282"/>
              <a:ext cx="20636" cy="20636"/>
            </a:xfrm>
            <a:custGeom>
              <a:avLst/>
              <a:gdLst>
                <a:gd name="T0" fmla="*/ 0 w 61"/>
                <a:gd name="T1" fmla="*/ 0 h 60"/>
                <a:gd name="T2" fmla="*/ 60 w 61"/>
                <a:gd name="T3" fmla="*/ 0 h 60"/>
                <a:gd name="T4" fmla="*/ 60 w 61"/>
                <a:gd name="T5" fmla="*/ 59 h 60"/>
                <a:gd name="T6" fmla="*/ 0 w 61"/>
                <a:gd name="T7" fmla="*/ 59 h 60"/>
                <a:gd name="T8" fmla="*/ 0 w 61"/>
                <a:gd name="T9" fmla="*/ 0 h 60"/>
              </a:gdLst>
              <a:ahLst/>
              <a:cxnLst>
                <a:cxn ang="0">
                  <a:pos x="T0" y="T1"/>
                </a:cxn>
                <a:cxn ang="0">
                  <a:pos x="T2" y="T3"/>
                </a:cxn>
                <a:cxn ang="0">
                  <a:pos x="T4" y="T5"/>
                </a:cxn>
                <a:cxn ang="0">
                  <a:pos x="T6" y="T7"/>
                </a:cxn>
                <a:cxn ang="0">
                  <a:pos x="T8" y="T9"/>
                </a:cxn>
              </a:cxnLst>
              <a:rect l="0" t="0" r="r" b="b"/>
              <a:pathLst>
                <a:path w="61" h="60">
                  <a:moveTo>
                    <a:pt x="0" y="0"/>
                  </a:moveTo>
                  <a:lnTo>
                    <a:pt x="60" y="0"/>
                  </a:lnTo>
                  <a:lnTo>
                    <a:pt x="60" y="59"/>
                  </a:lnTo>
                  <a:lnTo>
                    <a:pt x="0" y="59"/>
                  </a:lnTo>
                  <a:lnTo>
                    <a:pt x="0" y="0"/>
                  </a:lnTo>
                </a:path>
              </a:pathLst>
            </a:custGeom>
            <a:blipFill dpi="0" rotWithShape="0">
              <a:blip r:embed="rId11"/>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437"/>
            <p:cNvSpPr>
              <a:spLocks noChangeArrowheads="1"/>
            </p:cNvSpPr>
            <p:nvPr/>
          </p:nvSpPr>
          <p:spPr bwMode="auto">
            <a:xfrm>
              <a:off x="16483527" y="5992869"/>
              <a:ext cx="15874" cy="15874"/>
            </a:xfrm>
            <a:custGeom>
              <a:avLst/>
              <a:gdLst>
                <a:gd name="T0" fmla="*/ 0 w 49"/>
                <a:gd name="T1" fmla="*/ 0 h 48"/>
                <a:gd name="T2" fmla="*/ 48 w 49"/>
                <a:gd name="T3" fmla="*/ 0 h 48"/>
                <a:gd name="T4" fmla="*/ 48 w 49"/>
                <a:gd name="T5" fmla="*/ 47 h 48"/>
                <a:gd name="T6" fmla="*/ 0 w 49"/>
                <a:gd name="T7" fmla="*/ 47 h 48"/>
                <a:gd name="T8" fmla="*/ 0 w 49"/>
                <a:gd name="T9" fmla="*/ 0 h 48"/>
              </a:gdLst>
              <a:ahLst/>
              <a:cxnLst>
                <a:cxn ang="0">
                  <a:pos x="T0" y="T1"/>
                </a:cxn>
                <a:cxn ang="0">
                  <a:pos x="T2" y="T3"/>
                </a:cxn>
                <a:cxn ang="0">
                  <a:pos x="T4" y="T5"/>
                </a:cxn>
                <a:cxn ang="0">
                  <a:pos x="T6" y="T7"/>
                </a:cxn>
                <a:cxn ang="0">
                  <a:pos x="T8" y="T9"/>
                </a:cxn>
              </a:cxnLst>
              <a:rect l="0" t="0" r="r" b="b"/>
              <a:pathLst>
                <a:path w="49" h="48">
                  <a:moveTo>
                    <a:pt x="0" y="0"/>
                  </a:moveTo>
                  <a:lnTo>
                    <a:pt x="48" y="0"/>
                  </a:lnTo>
                  <a:lnTo>
                    <a:pt x="48" y="47"/>
                  </a:lnTo>
                  <a:lnTo>
                    <a:pt x="0" y="47"/>
                  </a:lnTo>
                  <a:lnTo>
                    <a:pt x="0" y="0"/>
                  </a:lnTo>
                </a:path>
              </a:pathLst>
            </a:custGeom>
            <a:blipFill dpi="0" rotWithShape="0">
              <a:blip r:embed="rId12"/>
              <a:srcRect/>
              <a:stretch>
                <a:fillRect/>
              </a:stretch>
            </a:bli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5" name="文本框 24"/>
          <p:cNvSpPr txBox="1"/>
          <p:nvPr/>
        </p:nvSpPr>
        <p:spPr>
          <a:xfrm>
            <a:off x="135607" y="-20320"/>
            <a:ext cx="2599705" cy="819840"/>
          </a:xfrm>
          <a:prstGeom prst="rect">
            <a:avLst/>
          </a:prstGeom>
          <a:noFill/>
        </p:spPr>
        <p:txBody>
          <a:bodyPr wrap="square" rtlCol="0">
            <a:spAutoFit/>
          </a:bodyPr>
          <a:lstStyle/>
          <a:p>
            <a:pPr>
              <a:lnSpc>
                <a:spcPts val="6600"/>
              </a:lnSpc>
            </a:pPr>
            <a:r>
              <a:rPr lang="en-US" altLang="zh-C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Smartwatch:</a:t>
            </a:r>
          </a:p>
        </p:txBody>
      </p:sp>
      <p:sp>
        <p:nvSpPr>
          <p:cNvPr id="29" name="Rectangle 23"/>
          <p:cNvSpPr/>
          <p:nvPr/>
        </p:nvSpPr>
        <p:spPr>
          <a:xfrm>
            <a:off x="1504751" y="1248586"/>
            <a:ext cx="3362035" cy="3016210"/>
          </a:xfrm>
          <a:prstGeom prst="rect">
            <a:avLst/>
          </a:prstGeom>
        </p:spPr>
        <p:txBody>
          <a:bodyPr wrap="square">
            <a:spAutoFit/>
          </a:bodyPr>
          <a:lstStyle/>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AI voice commands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Clock</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Answer Calls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Record a Voice Memo</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Calculator</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Compass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Flashlight</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Waterproof</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Track user’s fitness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Track user’s health</a:t>
            </a:r>
          </a:p>
        </p:txBody>
      </p:sp>
      <p:sp>
        <p:nvSpPr>
          <p:cNvPr id="2" name="矩形 1">
            <a:extLst>
              <a:ext uri="{FF2B5EF4-FFF2-40B4-BE49-F238E27FC236}">
                <a16:creationId xmlns:a16="http://schemas.microsoft.com/office/drawing/2014/main" id="{6DEEB645-5090-44CA-B565-47677D285941}"/>
              </a:ext>
            </a:extLst>
          </p:cNvPr>
          <p:cNvSpPr/>
          <p:nvPr/>
        </p:nvSpPr>
        <p:spPr>
          <a:xfrm>
            <a:off x="1504751" y="366194"/>
            <a:ext cx="2820003" cy="786754"/>
          </a:xfrm>
          <a:prstGeom prst="rect">
            <a:avLst/>
          </a:prstGeom>
        </p:spPr>
        <p:txBody>
          <a:bodyPr wrap="none">
            <a:spAutoFit/>
          </a:bodyPr>
          <a:lstStyle/>
          <a:p>
            <a:pPr>
              <a:lnSpc>
                <a:spcPts val="6600"/>
              </a:lnSpc>
            </a:pPr>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Available Functionalities</a:t>
            </a:r>
          </a:p>
        </p:txBody>
      </p:sp>
      <p:sp>
        <p:nvSpPr>
          <p:cNvPr id="27" name="Rectangle 23">
            <a:extLst>
              <a:ext uri="{FF2B5EF4-FFF2-40B4-BE49-F238E27FC236}">
                <a16:creationId xmlns:a16="http://schemas.microsoft.com/office/drawing/2014/main" id="{BDFAB8BD-564B-497B-8841-ED040CD0A5D4}"/>
              </a:ext>
            </a:extLst>
          </p:cNvPr>
          <p:cNvSpPr/>
          <p:nvPr/>
        </p:nvSpPr>
        <p:spPr>
          <a:xfrm>
            <a:off x="3351155" y="1248586"/>
            <a:ext cx="3362035" cy="2862322"/>
          </a:xfrm>
          <a:prstGeom prst="rect">
            <a:avLst/>
          </a:prstGeom>
        </p:spPr>
        <p:txBody>
          <a:bodyPr wrap="square">
            <a:spAutoFit/>
          </a:bodyPr>
          <a:lstStyle/>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Get Directions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Look through Photos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Send Messages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Stopwatch</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Translator</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Order Foods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Check News</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Credit Card</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Listen to Music</a:t>
            </a:r>
          </a:p>
          <a:p>
            <a:pPr algn="just">
              <a:defRPr/>
            </a:pP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6" name="图片 25">
            <a:extLst>
              <a:ext uri="{FF2B5EF4-FFF2-40B4-BE49-F238E27FC236}">
                <a16:creationId xmlns:a16="http://schemas.microsoft.com/office/drawing/2014/main" id="{956B40CC-A101-4546-9858-BD625F3ED1C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2705" y="1986967"/>
            <a:ext cx="2310447" cy="2884065"/>
          </a:xfrm>
          <a:prstGeom prst="rect">
            <a:avLst/>
          </a:prstGeom>
        </p:spPr>
      </p:pic>
      <p:sp>
        <p:nvSpPr>
          <p:cNvPr id="30" name="矩形 29">
            <a:extLst>
              <a:ext uri="{FF2B5EF4-FFF2-40B4-BE49-F238E27FC236}">
                <a16:creationId xmlns:a16="http://schemas.microsoft.com/office/drawing/2014/main" id="{F7BD779B-FE6B-467C-889B-B0E3CC43C5E6}"/>
              </a:ext>
            </a:extLst>
          </p:cNvPr>
          <p:cNvSpPr/>
          <p:nvPr/>
        </p:nvSpPr>
        <p:spPr>
          <a:xfrm>
            <a:off x="1504751" y="3864070"/>
            <a:ext cx="2461123" cy="786754"/>
          </a:xfrm>
          <a:prstGeom prst="rect">
            <a:avLst/>
          </a:prstGeom>
        </p:spPr>
        <p:txBody>
          <a:bodyPr wrap="none">
            <a:spAutoFit/>
          </a:bodyPr>
          <a:lstStyle/>
          <a:p>
            <a:pPr>
              <a:lnSpc>
                <a:spcPts val="6600"/>
              </a:lnSpc>
            </a:pPr>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Smartwatch Features</a:t>
            </a:r>
          </a:p>
        </p:txBody>
      </p:sp>
      <p:sp>
        <p:nvSpPr>
          <p:cNvPr id="31" name="Rectangle 23">
            <a:extLst>
              <a:ext uri="{FF2B5EF4-FFF2-40B4-BE49-F238E27FC236}">
                <a16:creationId xmlns:a16="http://schemas.microsoft.com/office/drawing/2014/main" id="{5B4ACE14-D235-4ACE-8B79-35C0A66927A1}"/>
              </a:ext>
            </a:extLst>
          </p:cNvPr>
          <p:cNvSpPr/>
          <p:nvPr/>
        </p:nvSpPr>
        <p:spPr>
          <a:xfrm>
            <a:off x="1504751" y="4753811"/>
            <a:ext cx="3362035" cy="1938992"/>
          </a:xfrm>
          <a:prstGeom prst="rect">
            <a:avLst/>
          </a:prstGeom>
        </p:spPr>
        <p:txBody>
          <a:bodyPr wrap="square">
            <a:spAutoFit/>
          </a:bodyPr>
          <a:lstStyle/>
          <a:p>
            <a:pPr algn="just">
              <a:defRPr/>
            </a:pPr>
            <a:r>
              <a:rPr lang="en-US" sz="1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Sleep Tracking </a:t>
            </a: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 Records the duration of sleep</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Alarm</a:t>
            </a: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 : sets a silent alarm with quiet vibration</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Sleep Stages</a:t>
            </a: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 Tracks light, deep and REM sleep to understand sleep quality</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Sleep Schedule: </a:t>
            </a: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Sends reminders to stay on track for a consistent routine</a:t>
            </a:r>
          </a:p>
          <a:p>
            <a:pPr algn="just">
              <a:defRPr/>
            </a:pP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defRPr/>
            </a:pPr>
            <a:r>
              <a:rPr lang="en-US" sz="1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Sleep Insights: </a:t>
            </a:r>
            <a:r>
              <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Get information and data about your sleeps</a:t>
            </a:r>
          </a:p>
        </p:txBody>
      </p:sp>
      <p:sp>
        <p:nvSpPr>
          <p:cNvPr id="24" name="TextBox 23">
            <a:extLst>
              <a:ext uri="{FF2B5EF4-FFF2-40B4-BE49-F238E27FC236}">
                <a16:creationId xmlns:a16="http://schemas.microsoft.com/office/drawing/2014/main" id="{6059EEEA-5C1C-483F-A9D8-E8A276761A99}"/>
              </a:ext>
            </a:extLst>
          </p:cNvPr>
          <p:cNvSpPr txBox="1"/>
          <p:nvPr/>
        </p:nvSpPr>
        <p:spPr>
          <a:xfrm>
            <a:off x="11643459" y="6390057"/>
            <a:ext cx="306494" cy="369332"/>
          </a:xfrm>
          <a:prstGeom prst="rect">
            <a:avLst/>
          </a:prstGeom>
          <a:noFill/>
        </p:spPr>
        <p:txBody>
          <a:bodyPr wrap="none" rtlCol="0">
            <a:spAutoFit/>
          </a:bodyPr>
          <a:lstStyle/>
          <a:p>
            <a:r>
              <a:rPr lang="en-US" dirty="0"/>
              <a:t>5</a:t>
            </a:r>
          </a:p>
        </p:txBody>
      </p:sp>
    </p:spTree>
  </p:cSld>
  <p:clrMapOvr>
    <a:masterClrMapping/>
  </p:clrMapOvr>
  <mc:AlternateContent xmlns:mc="http://schemas.openxmlformats.org/markup-compatibility/2006" xmlns:p14="http://schemas.microsoft.com/office/powerpoint/2010/main">
    <mc:Choice Requires="p14">
      <p:transition spd="slow" p14:dur="1250" advTm="4939">
        <p14:flip dir="r"/>
      </p:transition>
    </mc:Choice>
    <mc:Fallback xmlns="">
      <p:transition spd="slow" advTm="4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smartwatch”的图片搜索结果">
            <a:extLst>
              <a:ext uri="{FF2B5EF4-FFF2-40B4-BE49-F238E27FC236}">
                <a16:creationId xmlns:a16="http://schemas.microsoft.com/office/drawing/2014/main" id="{2D2E7BC2-059E-441B-9B22-B037F971F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306531" cy="41154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0"/>
          <p:cNvSpPr>
            <a:spLocks noChangeArrowheads="1"/>
          </p:cNvSpPr>
          <p:nvPr/>
        </p:nvSpPr>
        <p:spPr bwMode="auto">
          <a:xfrm>
            <a:off x="6529977" y="99909"/>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nSpc>
                <a:spcPct val="100000"/>
              </a:lnSpc>
              <a:spcBef>
                <a:spcPct val="0"/>
              </a:spcBef>
              <a:buNone/>
            </a:pPr>
            <a:r>
              <a:rPr lang="en-US" altLang="zh-CN" sz="1600" b="1" noProof="1">
                <a:solidFill>
                  <a:srgbClr val="5941A1"/>
                </a:solidFill>
                <a:latin typeface="Open Sans" panose="020B0606030504020204" pitchFamily="34" charset="0"/>
                <a:ea typeface="Open Sans" panose="020B0606030504020204" pitchFamily="34" charset="0"/>
                <a:cs typeface="Open Sans" panose="020B0606030504020204" pitchFamily="34" charset="0"/>
              </a:rPr>
              <a:t>Smartwatch Cons</a:t>
            </a:r>
          </a:p>
        </p:txBody>
      </p:sp>
      <p:sp>
        <p:nvSpPr>
          <p:cNvPr id="7" name="Rectangle 23"/>
          <p:cNvSpPr/>
          <p:nvPr/>
        </p:nvSpPr>
        <p:spPr>
          <a:xfrm>
            <a:off x="6529978" y="498862"/>
            <a:ext cx="3362035" cy="2092881"/>
          </a:xfrm>
          <a:prstGeom prst="rect">
            <a:avLst/>
          </a:prstGeom>
        </p:spPr>
        <p:txBody>
          <a:bodyPr wrap="square">
            <a:spAutoFit/>
          </a:bodyPr>
          <a:lstStyle/>
          <a:p>
            <a:pPr algn="just">
              <a:defRPr/>
            </a:pPr>
            <a:r>
              <a:rPr lang="en-US" sz="1000" noProof="1">
                <a:solidFill>
                  <a:srgbClr val="B997FB"/>
                </a:solidFill>
                <a:latin typeface="+mn-ea"/>
              </a:rPr>
              <a:t>Battery Life / Need to Recharge</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Occasional slow syncing</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Need to wear a physical device in bed</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Pricey</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Small display area</a:t>
            </a:r>
          </a:p>
          <a:p>
            <a:pPr algn="just">
              <a:defRPr/>
            </a:pPr>
            <a:endParaRPr lang="en-US" sz="1000" noProof="1">
              <a:solidFill>
                <a:srgbClr val="B997FB"/>
              </a:solidFill>
              <a:latin typeface="+mn-ea"/>
            </a:endParaRPr>
          </a:p>
          <a:p>
            <a:pPr algn="just">
              <a:defRPr/>
            </a:pPr>
            <a:r>
              <a:rPr lang="en-US" sz="1000" noProof="1">
                <a:solidFill>
                  <a:srgbClr val="B997FB"/>
                </a:solidFill>
                <a:latin typeface="+mn-ea"/>
              </a:rPr>
              <a:t>Unless your smartwatch has the cellular capability or can connect to a Wi-Fi network, you have to be within the Bluetooth range of your smartphone to use apps</a:t>
            </a:r>
          </a:p>
        </p:txBody>
      </p:sp>
      <p:pic>
        <p:nvPicPr>
          <p:cNvPr id="4102" name="Picture 6" descr="GSM 850/900/1800/1900 MHz, Single Micro SIM Card. SIM Card: Single SIM Card (Micro SIM Card) Can be as a phone. Built in SIM card slot, it can be used as a smartphone after insert SIM card. Frequency: GSM 850/900/1800/1900 MHz. | eBay!">
            <a:extLst>
              <a:ext uri="{FF2B5EF4-FFF2-40B4-BE49-F238E27FC236}">
                <a16:creationId xmlns:a16="http://schemas.microsoft.com/office/drawing/2014/main" id="{614545A9-2951-4061-99DD-B6A7C244BD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04" b="7450"/>
          <a:stretch/>
        </p:blipFill>
        <p:spPr bwMode="auto">
          <a:xfrm>
            <a:off x="5885469" y="2742561"/>
            <a:ext cx="6306531" cy="41154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4"/>
          <p:cNvSpPr>
            <a:spLocks noChangeArrowheads="1"/>
          </p:cNvSpPr>
          <p:nvPr/>
        </p:nvSpPr>
        <p:spPr bwMode="auto">
          <a:xfrm>
            <a:off x="2783705" y="4177533"/>
            <a:ext cx="2813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r">
              <a:lnSpc>
                <a:spcPct val="100000"/>
              </a:lnSpc>
              <a:spcBef>
                <a:spcPct val="0"/>
              </a:spcBef>
              <a:buNone/>
            </a:pPr>
            <a:r>
              <a:rPr lang="en-US" altLang="zh-CN" sz="1600" b="1" noProof="1">
                <a:solidFill>
                  <a:srgbClr val="5941A1"/>
                </a:solidFill>
                <a:latin typeface="Open Sans" panose="020B0606030504020204" pitchFamily="34" charset="0"/>
                <a:ea typeface="Open Sans" panose="020B0606030504020204" pitchFamily="34" charset="0"/>
                <a:cs typeface="Open Sans" panose="020B0606030504020204" pitchFamily="34" charset="0"/>
              </a:rPr>
              <a:t>Smartwatch Pros</a:t>
            </a:r>
          </a:p>
        </p:txBody>
      </p:sp>
      <p:sp>
        <p:nvSpPr>
          <p:cNvPr id="11" name="Rectangle 45"/>
          <p:cNvSpPr/>
          <p:nvPr/>
        </p:nvSpPr>
        <p:spPr>
          <a:xfrm>
            <a:off x="2235596" y="4503451"/>
            <a:ext cx="3362035" cy="2246769"/>
          </a:xfrm>
          <a:prstGeom prst="rect">
            <a:avLst/>
          </a:prstGeom>
        </p:spPr>
        <p:txBody>
          <a:bodyPr wrap="square">
            <a:spAutoFit/>
          </a:bodyPr>
          <a:lstStyle/>
          <a:p>
            <a:pPr algn="r">
              <a:defRPr/>
            </a:pPr>
            <a:r>
              <a:rPr lang="en-US" sz="1000" noProof="1">
                <a:solidFill>
                  <a:srgbClr val="B997FB"/>
                </a:solidFill>
                <a:latin typeface="+mn-ea"/>
              </a:rPr>
              <a:t>Small and wearable that users can carry around easily</a:t>
            </a:r>
          </a:p>
          <a:p>
            <a:pPr algn="r">
              <a:defRPr/>
            </a:pPr>
            <a:endParaRPr lang="en-US" sz="1000" noProof="1">
              <a:solidFill>
                <a:srgbClr val="B997FB"/>
              </a:solidFill>
              <a:latin typeface="+mn-ea"/>
            </a:endParaRPr>
          </a:p>
          <a:p>
            <a:pPr algn="r">
              <a:defRPr/>
            </a:pPr>
            <a:r>
              <a:rPr lang="en-US" sz="1000" noProof="1">
                <a:solidFill>
                  <a:srgbClr val="B997FB"/>
                </a:solidFill>
                <a:latin typeface="+mn-ea"/>
              </a:rPr>
              <a:t>Built in AI such as ‘Alexa’ and ‘Siri’ which allows users to give voice commands</a:t>
            </a:r>
          </a:p>
          <a:p>
            <a:pPr algn="r">
              <a:defRPr/>
            </a:pPr>
            <a:endParaRPr lang="en-US" sz="1000" noProof="1">
              <a:solidFill>
                <a:srgbClr val="B997FB"/>
              </a:solidFill>
              <a:latin typeface="+mn-ea"/>
            </a:endParaRPr>
          </a:p>
          <a:p>
            <a:pPr algn="r">
              <a:defRPr/>
            </a:pPr>
            <a:r>
              <a:rPr lang="en-US" sz="1000" noProof="1">
                <a:solidFill>
                  <a:srgbClr val="B997FB"/>
                </a:solidFill>
                <a:latin typeface="+mn-ea"/>
              </a:rPr>
              <a:t>Great number of other supported functionalities </a:t>
            </a:r>
          </a:p>
          <a:p>
            <a:pPr algn="r">
              <a:defRPr/>
            </a:pPr>
            <a:endParaRPr lang="en-US" sz="1000" noProof="1">
              <a:solidFill>
                <a:srgbClr val="B997FB"/>
              </a:solidFill>
              <a:latin typeface="+mn-ea"/>
            </a:endParaRPr>
          </a:p>
          <a:p>
            <a:pPr algn="r">
              <a:defRPr/>
            </a:pPr>
            <a:r>
              <a:rPr lang="en-US" sz="1000" noProof="1">
                <a:solidFill>
                  <a:srgbClr val="B997FB"/>
                </a:solidFill>
                <a:latin typeface="+mn-ea"/>
              </a:rPr>
              <a:t>Accurate measurements</a:t>
            </a:r>
          </a:p>
          <a:p>
            <a:pPr algn="r">
              <a:defRPr/>
            </a:pPr>
            <a:endParaRPr lang="en-US" sz="1000" noProof="1">
              <a:solidFill>
                <a:srgbClr val="B997FB"/>
              </a:solidFill>
              <a:latin typeface="+mn-ea"/>
            </a:endParaRPr>
          </a:p>
          <a:p>
            <a:pPr algn="r">
              <a:defRPr/>
            </a:pPr>
            <a:r>
              <a:rPr lang="en-US" sz="1000" noProof="1">
                <a:solidFill>
                  <a:srgbClr val="B997FB"/>
                </a:solidFill>
                <a:latin typeface="+mn-ea"/>
              </a:rPr>
              <a:t>Provides demographics</a:t>
            </a:r>
          </a:p>
          <a:p>
            <a:pPr algn="r">
              <a:defRPr/>
            </a:pPr>
            <a:endParaRPr lang="en-US" sz="1000" noProof="1">
              <a:solidFill>
                <a:srgbClr val="B997FB"/>
              </a:solidFill>
              <a:latin typeface="+mn-ea"/>
            </a:endParaRPr>
          </a:p>
          <a:p>
            <a:pPr algn="r">
              <a:defRPr/>
            </a:pPr>
            <a:r>
              <a:rPr lang="en-US" sz="1000" noProof="1">
                <a:solidFill>
                  <a:srgbClr val="B997FB"/>
                </a:solidFill>
                <a:latin typeface="+mn-ea"/>
              </a:rPr>
              <a:t>Water-resistance</a:t>
            </a:r>
          </a:p>
          <a:p>
            <a:pPr algn="r">
              <a:defRPr/>
            </a:pPr>
            <a:endParaRPr lang="en-US" sz="1000" noProof="1">
              <a:solidFill>
                <a:srgbClr val="B997FB"/>
              </a:solidFill>
              <a:latin typeface="+mn-ea"/>
            </a:endParaRPr>
          </a:p>
          <a:p>
            <a:pPr algn="r">
              <a:defRPr/>
            </a:pPr>
            <a:r>
              <a:rPr lang="en-US" sz="1000" noProof="1">
                <a:solidFill>
                  <a:srgbClr val="B997FB"/>
                </a:solidFill>
                <a:latin typeface="+mn-ea"/>
              </a:rPr>
              <a:t>Fashionable</a:t>
            </a:r>
          </a:p>
        </p:txBody>
      </p:sp>
      <p:sp>
        <p:nvSpPr>
          <p:cNvPr id="8" name="TextBox 7">
            <a:extLst>
              <a:ext uri="{FF2B5EF4-FFF2-40B4-BE49-F238E27FC236}">
                <a16:creationId xmlns:a16="http://schemas.microsoft.com/office/drawing/2014/main" id="{ED0B932E-69FF-4D9C-9808-8D2D0E08D124}"/>
              </a:ext>
            </a:extLst>
          </p:cNvPr>
          <p:cNvSpPr txBox="1"/>
          <p:nvPr/>
        </p:nvSpPr>
        <p:spPr>
          <a:xfrm>
            <a:off x="11643459" y="6390057"/>
            <a:ext cx="306494" cy="369332"/>
          </a:xfrm>
          <a:prstGeom prst="rect">
            <a:avLst/>
          </a:prstGeom>
          <a:noFill/>
        </p:spPr>
        <p:txBody>
          <a:bodyPr wrap="none" rtlCol="0">
            <a:spAutoFit/>
          </a:bodyPr>
          <a:lstStyle/>
          <a:p>
            <a:r>
              <a:rPr lang="en-US" dirty="0"/>
              <a:t>6</a:t>
            </a:r>
          </a:p>
        </p:txBody>
      </p:sp>
    </p:spTree>
  </p:cSld>
  <p:clrMapOvr>
    <a:masterClrMapping/>
  </p:clrMapOvr>
  <p:transition spd="med" advTm="2555">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04B3EED-7F17-4D4A-B929-0377337756D8}"/>
              </a:ext>
            </a:extLst>
          </p:cNvPr>
          <p:cNvSpPr/>
          <p:nvPr/>
        </p:nvSpPr>
        <p:spPr>
          <a:xfrm>
            <a:off x="0" y="0"/>
            <a:ext cx="5278056"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a:extLst>
              <a:ext uri="{FF2B5EF4-FFF2-40B4-BE49-F238E27FC236}">
                <a16:creationId xmlns:a16="http://schemas.microsoft.com/office/drawing/2014/main" id="{BA23DF3E-8AC2-4E75-99D9-CB5C9B3DCC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120" y="1376537"/>
            <a:ext cx="3058205" cy="159401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654386A7-B9B1-47C4-BCF2-C52A1EBA07A5}"/>
              </a:ext>
            </a:extLst>
          </p:cNvPr>
          <p:cNvSpPr/>
          <p:nvPr/>
        </p:nvSpPr>
        <p:spPr>
          <a:xfrm>
            <a:off x="1221619" y="3245556"/>
            <a:ext cx="2895206" cy="794385"/>
          </a:xfrm>
          <a:prstGeom prst="rect">
            <a:avLst/>
          </a:prstGeom>
        </p:spPr>
        <p:txBody>
          <a:bodyPr wrap="square">
            <a:spAutoFit/>
          </a:bodyPr>
          <a:lstStyle/>
          <a:p>
            <a:pPr>
              <a:lnSpc>
                <a:spcPct val="150000"/>
              </a:lnSpc>
              <a:buClr>
                <a:srgbClr val="E24848"/>
              </a:buClr>
            </a:pPr>
            <a:r>
              <a:rPr lang="en-US" altLang="zh-CN" sz="1050" noProof="1">
                <a:solidFill>
                  <a:srgbClr val="CC99FF"/>
                </a:solidFill>
                <a:latin typeface="Calibri Light" panose="020F0302020204030204" pitchFamily="34" charset="0"/>
                <a:cs typeface="Arial" panose="020B0604020202020204" pitchFamily="34" charset="0"/>
              </a:rPr>
              <a:t>In America, nearly 75% of men and  60% of women are obese or overweight. This increases the usage of smartwatches</a:t>
            </a: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a:t>
            </a:r>
          </a:p>
        </p:txBody>
      </p:sp>
      <p:sp>
        <p:nvSpPr>
          <p:cNvPr id="3" name="矩形 2">
            <a:extLst>
              <a:ext uri="{FF2B5EF4-FFF2-40B4-BE49-F238E27FC236}">
                <a16:creationId xmlns:a16="http://schemas.microsoft.com/office/drawing/2014/main" id="{E622CC6B-1A00-4323-9C95-B5048031A81B}"/>
              </a:ext>
            </a:extLst>
          </p:cNvPr>
          <p:cNvSpPr/>
          <p:nvPr/>
        </p:nvSpPr>
        <p:spPr>
          <a:xfrm>
            <a:off x="1151120" y="573590"/>
            <a:ext cx="1528624" cy="710066"/>
          </a:xfrm>
          <a:prstGeom prst="rect">
            <a:avLst/>
          </a:prstGeom>
        </p:spPr>
        <p:txBody>
          <a:bodyPr wrap="none">
            <a:spAutoFit/>
          </a:bodyPr>
          <a:lstStyle/>
          <a:p>
            <a:pPr>
              <a:lnSpc>
                <a:spcPts val="6000"/>
              </a:lnSpc>
            </a:pPr>
            <a:r>
              <a:rPr lang="en-US" altLang="zh-CN"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Market Analysis</a:t>
            </a:r>
            <a:endParaRPr lang="zh-CN" altLang="en-US" sz="1400" b="1" dirty="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12" name="矩形 11">
            <a:extLst>
              <a:ext uri="{FF2B5EF4-FFF2-40B4-BE49-F238E27FC236}">
                <a16:creationId xmlns:a16="http://schemas.microsoft.com/office/drawing/2014/main" id="{401CFF1B-D147-49FD-BF48-1A79BCC64E9C}"/>
              </a:ext>
            </a:extLst>
          </p:cNvPr>
          <p:cNvSpPr/>
          <p:nvPr/>
        </p:nvSpPr>
        <p:spPr>
          <a:xfrm>
            <a:off x="600276" y="704030"/>
            <a:ext cx="464404" cy="2477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93AA203-387B-451F-BD79-D464CCF181E0}"/>
              </a:ext>
            </a:extLst>
          </p:cNvPr>
          <p:cNvSpPr/>
          <p:nvPr/>
        </p:nvSpPr>
        <p:spPr>
          <a:xfrm>
            <a:off x="1140120" y="651898"/>
            <a:ext cx="1868781" cy="646331"/>
          </a:xfrm>
          <a:prstGeom prst="rect">
            <a:avLst/>
          </a:prstGeom>
        </p:spPr>
        <p:txBody>
          <a:bodyPr wrap="none">
            <a:spAutoFit/>
          </a:bodyPr>
          <a:lstStyle/>
          <a:p>
            <a:pPr algn="ctr"/>
            <a:r>
              <a:rPr lang="en-US" altLang="zh-CN" b="1" spc="300" dirty="0">
                <a:solidFill>
                  <a:srgbClr val="CC99FF"/>
                </a:solidFill>
                <a:latin typeface="Open Sans" panose="020B0606030504020204" pitchFamily="34" charset="0"/>
                <a:ea typeface="Open Sans" panose="020B0606030504020204" pitchFamily="34" charset="0"/>
                <a:cs typeface="Open Sans" panose="020B0606030504020204" pitchFamily="34" charset="0"/>
              </a:rPr>
              <a:t>Smartwatch</a:t>
            </a:r>
          </a:p>
          <a:p>
            <a:pPr algn="ctr"/>
            <a:endParaRPr lang="en-US" altLang="zh-CN" dirty="0">
              <a:solidFill>
                <a:srgbClr val="CC99FF"/>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60062C63-8DDC-487E-B99B-D2B60A988EFC}"/>
              </a:ext>
            </a:extLst>
          </p:cNvPr>
          <p:cNvSpPr/>
          <p:nvPr/>
        </p:nvSpPr>
        <p:spPr>
          <a:xfrm>
            <a:off x="6718666" y="1670124"/>
            <a:ext cx="4427753" cy="3945247"/>
          </a:xfrm>
          <a:prstGeom prst="rect">
            <a:avLst/>
          </a:prstGeom>
        </p:spPr>
        <p:txBody>
          <a:bodyPr wrap="square">
            <a:spAutoFit/>
          </a:bodyPr>
          <a:lstStyle/>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According to the study conducted in 2018, smartwatch market is forecasted to increase by 14.5% by 2024.</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Current largest market is North America but the fastest growing market is Asia Pacific</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- 2018 shipments volume: 43.87 million</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Estimated 2024 shipments volume: 108.91 million</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Operates as a standalone device but also with other devices such as smartphones</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Factors driving the market include:</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Increase in health awareness</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Increase in popularity of wireless devices</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Factors restraining the market include:</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Complexity of the device</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Unawareness about its utility</a:t>
            </a:r>
          </a:p>
          <a:p>
            <a:pPr>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 In America, nearly 75% of men and 60% of women  are obese or overweight. This increases the usage  of smartwatches.i</a:t>
            </a:r>
          </a:p>
        </p:txBody>
      </p:sp>
      <p:pic>
        <p:nvPicPr>
          <p:cNvPr id="14" name="Picture 2">
            <a:extLst>
              <a:ext uri="{FF2B5EF4-FFF2-40B4-BE49-F238E27FC236}">
                <a16:creationId xmlns:a16="http://schemas.microsoft.com/office/drawing/2014/main" id="{0A1988CF-71D8-4A52-8762-46EE40A5F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119" y="4240442"/>
            <a:ext cx="3058205" cy="2043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32E6D7B-D398-4C47-841F-CFD76FC1877E}"/>
              </a:ext>
            </a:extLst>
          </p:cNvPr>
          <p:cNvSpPr txBox="1"/>
          <p:nvPr/>
        </p:nvSpPr>
        <p:spPr>
          <a:xfrm>
            <a:off x="11643459" y="6390057"/>
            <a:ext cx="306494" cy="369332"/>
          </a:xfrm>
          <a:prstGeom prst="rect">
            <a:avLst/>
          </a:prstGeom>
          <a:noFill/>
        </p:spPr>
        <p:txBody>
          <a:bodyPr wrap="none" rtlCol="0">
            <a:spAutoFit/>
          </a:bodyPr>
          <a:lstStyle/>
          <a:p>
            <a:r>
              <a:rPr lang="en-US" dirty="0"/>
              <a:t>7</a:t>
            </a:r>
          </a:p>
        </p:txBody>
      </p:sp>
    </p:spTree>
  </p:cSld>
  <p:clrMapOvr>
    <a:masterClrMapping/>
  </p:clrMapOvr>
  <mc:AlternateContent xmlns:mc="http://schemas.openxmlformats.org/markup-compatibility/2006" xmlns:p14="http://schemas.microsoft.com/office/powerpoint/2010/main">
    <mc:Choice Requires="p14">
      <p:transition spd="slow" p14:dur="1600" advTm="4211">
        <p14:gallery dir="l"/>
      </p:transition>
    </mc:Choice>
    <mc:Fallback xmlns="">
      <p:transition spd="slow" advTm="4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F71D7CF-09B5-4D0A-B5F9-ECE512817DAC}"/>
              </a:ext>
            </a:extLst>
          </p:cNvPr>
          <p:cNvSpPr/>
          <p:nvPr/>
        </p:nvSpPr>
        <p:spPr>
          <a:xfrm>
            <a:off x="0" y="2476870"/>
            <a:ext cx="12192000" cy="2086252"/>
          </a:xfrm>
          <a:prstGeom prst="rect">
            <a:avLst/>
          </a:prstGeom>
          <a:noFill/>
          <a:ln w="28575">
            <a:solidFill>
              <a:srgbClr val="B99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70"/>
          <p:cNvSpPr>
            <a:spLocks noChangeArrowheads="1"/>
          </p:cNvSpPr>
          <p:nvPr/>
        </p:nvSpPr>
        <p:spPr bwMode="auto">
          <a:xfrm>
            <a:off x="837481" y="3564108"/>
            <a:ext cx="107264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Clr>
                <a:srgbClr val="E24848"/>
              </a:buClr>
            </a:pPr>
            <a:r>
              <a:rPr lang="en-US" altLang="zh-CN" sz="1100" noProof="1">
                <a:solidFill>
                  <a:schemeClr val="bg1">
                    <a:lumMod val="50000"/>
                  </a:schemeClr>
                </a:solidFill>
                <a:latin typeface="Calibri Light" panose="020F0302020204030204" pitchFamily="34" charset="0"/>
                <a:cs typeface="Arial" panose="020B0604020202020204" pitchFamily="34" charset="0"/>
              </a:rPr>
              <a:t>Smartwatch can assist doctors by providing significant data obtained with the watches. Doctors can easily track their patients and monitor them.Can detect seizures and alert guardians</a:t>
            </a:r>
          </a:p>
          <a:p>
            <a:pPr>
              <a:buClr>
                <a:srgbClr val="E24848"/>
              </a:buClr>
            </a:pPr>
            <a:r>
              <a:rPr lang="en-US" altLang="zh-CN" sz="1100" noProof="1">
                <a:solidFill>
                  <a:schemeClr val="bg1">
                    <a:lumMod val="50000"/>
                  </a:schemeClr>
                </a:solidFill>
                <a:latin typeface="Calibri Light" panose="020F0302020204030204" pitchFamily="34" charset="0"/>
                <a:cs typeface="Arial" panose="020B0604020202020204" pitchFamily="34" charset="0"/>
              </a:rPr>
              <a:t>Fitbit is working to gain clinical validation and regulatory approval for use in detecting health conditions</a:t>
            </a:r>
          </a:p>
        </p:txBody>
      </p:sp>
      <p:sp>
        <p:nvSpPr>
          <p:cNvPr id="14" name="文本框 13"/>
          <p:cNvSpPr txBox="1"/>
          <p:nvPr/>
        </p:nvSpPr>
        <p:spPr>
          <a:xfrm>
            <a:off x="837480" y="2924561"/>
            <a:ext cx="4435560" cy="369332"/>
          </a:xfrm>
          <a:prstGeom prst="rect">
            <a:avLst/>
          </a:prstGeom>
          <a:noFill/>
        </p:spPr>
        <p:txBody>
          <a:bodyPr wrap="square" rtlCol="0">
            <a:spAutoFit/>
          </a:bodyPr>
          <a:lstStyle/>
          <a:p>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Smartwatch Market Future Insight</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C36601E0-E97C-42E8-83A0-1C143E96327E}"/>
              </a:ext>
            </a:extLst>
          </p:cNvPr>
          <p:cNvSpPr txBox="1"/>
          <p:nvPr/>
        </p:nvSpPr>
        <p:spPr>
          <a:xfrm>
            <a:off x="11643459" y="6390057"/>
            <a:ext cx="306494" cy="369332"/>
          </a:xfrm>
          <a:prstGeom prst="rect">
            <a:avLst/>
          </a:prstGeom>
          <a:noFill/>
        </p:spPr>
        <p:txBody>
          <a:bodyPr wrap="none" rtlCol="0">
            <a:spAutoFit/>
          </a:bodyPr>
          <a:lstStyle/>
          <a:p>
            <a:r>
              <a:rPr lang="en-US" dirty="0"/>
              <a:t>8</a:t>
            </a:r>
          </a:p>
        </p:txBody>
      </p:sp>
    </p:spTree>
  </p:cSld>
  <p:clrMapOvr>
    <a:masterClrMapping/>
  </p:clrMapOvr>
  <mc:AlternateContent xmlns:mc="http://schemas.openxmlformats.org/markup-compatibility/2006" xmlns:p14="http://schemas.microsoft.com/office/powerpoint/2010/main">
    <mc:Choice Requires="p14">
      <p:transition p14:dur="100" advTm="2635">
        <p:cut/>
      </p:transition>
    </mc:Choice>
    <mc:Fallback xmlns="">
      <p:transition advTm="263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250"/>
                                        <p:tgtEl>
                                          <p:spTgt spid="14">
                                            <p:txEl>
                                              <p:pRg st="0" end="0"/>
                                            </p:txEl>
                                          </p:spTgt>
                                        </p:tgtEl>
                                      </p:cBhvr>
                                    </p:animEffect>
                                    <p:anim calcmode="lin" valueType="num">
                                      <p:cBhvr>
                                        <p:cTn id="8"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95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2.1|1.6"/>
</p:tagLst>
</file>

<file path=ppt/tags/tag10.xml><?xml version="1.0" encoding="utf-8"?>
<p:tagLst xmlns:a="http://schemas.openxmlformats.org/drawingml/2006/main" xmlns:r="http://schemas.openxmlformats.org/officeDocument/2006/relationships" xmlns:p="http://schemas.openxmlformats.org/presentationml/2006/main">
  <p:tag name="TIMING" val="|2.3|2.1|1.6"/>
</p:tagLst>
</file>

<file path=ppt/tags/tag2.xml><?xml version="1.0" encoding="utf-8"?>
<p:tagLst xmlns:a="http://schemas.openxmlformats.org/drawingml/2006/main" xmlns:r="http://schemas.openxmlformats.org/officeDocument/2006/relationships" xmlns:p="http://schemas.openxmlformats.org/presentationml/2006/main">
  <p:tag name="TIMING" val="|2.3|2.1|1.6"/>
</p:tagLst>
</file>

<file path=ppt/tags/tag3.xml><?xml version="1.0" encoding="utf-8"?>
<p:tagLst xmlns:a="http://schemas.openxmlformats.org/drawingml/2006/main" xmlns:r="http://schemas.openxmlformats.org/officeDocument/2006/relationships" xmlns:p="http://schemas.openxmlformats.org/presentationml/2006/main">
  <p:tag name="TIMING" val="|2.3|2.1|1.6"/>
</p:tagLst>
</file>

<file path=ppt/tags/tag4.xml><?xml version="1.0" encoding="utf-8"?>
<p:tagLst xmlns:a="http://schemas.openxmlformats.org/drawingml/2006/main" xmlns:r="http://schemas.openxmlformats.org/officeDocument/2006/relationships" xmlns:p="http://schemas.openxmlformats.org/presentationml/2006/main">
  <p:tag name="TIMING" val="|2.3|2.1|1.6"/>
</p:tagLst>
</file>

<file path=ppt/tags/tag5.xml><?xml version="1.0" encoding="utf-8"?>
<p:tagLst xmlns:a="http://schemas.openxmlformats.org/drawingml/2006/main" xmlns:r="http://schemas.openxmlformats.org/officeDocument/2006/relationships" xmlns:p="http://schemas.openxmlformats.org/presentationml/2006/main">
  <p:tag name="TIMING" val="|2.3|2.1|1.6"/>
</p:tagLst>
</file>

<file path=ppt/tags/tag6.xml><?xml version="1.0" encoding="utf-8"?>
<p:tagLst xmlns:a="http://schemas.openxmlformats.org/drawingml/2006/main" xmlns:r="http://schemas.openxmlformats.org/officeDocument/2006/relationships" xmlns:p="http://schemas.openxmlformats.org/presentationml/2006/main">
  <p:tag name="TIMING" val="|2.3|2.1|1.6"/>
</p:tagLst>
</file>

<file path=ppt/tags/tag7.xml><?xml version="1.0" encoding="utf-8"?>
<p:tagLst xmlns:a="http://schemas.openxmlformats.org/drawingml/2006/main" xmlns:r="http://schemas.openxmlformats.org/officeDocument/2006/relationships" xmlns:p="http://schemas.openxmlformats.org/presentationml/2006/main">
  <p:tag name="TIMING" val="|2.3|2.1|1.6"/>
</p:tagLst>
</file>

<file path=ppt/tags/tag8.xml><?xml version="1.0" encoding="utf-8"?>
<p:tagLst xmlns:a="http://schemas.openxmlformats.org/drawingml/2006/main" xmlns:r="http://schemas.openxmlformats.org/officeDocument/2006/relationships" xmlns:p="http://schemas.openxmlformats.org/presentationml/2006/main">
  <p:tag name="TIMING" val="|2.3|2.1|1.6"/>
</p:tagLst>
</file>

<file path=ppt/tags/tag9.xml><?xml version="1.0" encoding="utf-8"?>
<p:tagLst xmlns:a="http://schemas.openxmlformats.org/drawingml/2006/main" xmlns:r="http://schemas.openxmlformats.org/officeDocument/2006/relationships" xmlns:p="http://schemas.openxmlformats.org/presentationml/2006/main">
  <p:tag name="TIMING" val="|2.3|2.1|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4391</Words>
  <Application>Microsoft Office PowerPoint</Application>
  <PresentationFormat>Widescreen</PresentationFormat>
  <Paragraphs>805</Paragraphs>
  <Slides>55</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等线</vt:lpstr>
      <vt:lpstr>Microsoft Yahei</vt:lpstr>
      <vt:lpstr>Microsoft Yahei</vt:lpstr>
      <vt:lpstr>Titillium</vt:lpstr>
      <vt:lpstr>Titillium Bd</vt:lpstr>
      <vt:lpstr>Arial</vt:lpstr>
      <vt:lpstr>Calibri</vt:lpstr>
      <vt:lpstr>Calibri Light</vt:lpstr>
      <vt:lpstr>Open Sans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10116.pptx</dc:title>
  <dc:subject>BOSSPPT 2017-2018</dc:subject>
  <dc:creator/>
  <dc:description>BOSSPPT致力于提供高质量，有品质的模板，拒绝垃圾模板！_x000d_
本模板由bossppt设计师制作或制作师二次制作整理，bossppt为此花费了大量心血。_x000d_
如果非本店购买，请直接向倒卖的店进行索赔。_x000d_
本店淘宝唯一购买网址：https://chinappt.taobao.com</dc:description>
  <cp:lastModifiedBy/>
  <cp:revision>3</cp:revision>
  <dcterms:created xsi:type="dcterms:W3CDTF">2017-02-24T08:35:00Z</dcterms:created>
  <dcterms:modified xsi:type="dcterms:W3CDTF">2019-12-16T18:42:26Z</dcterms:modified>
  <cp:category>https://chinappt.taobao.com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